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7" r:id="rId4"/>
  </p:sldMasterIdLst>
  <p:notesMasterIdLst>
    <p:notesMasterId r:id="rId21"/>
  </p:notesMasterIdLst>
  <p:handoutMasterIdLst>
    <p:handoutMasterId r:id="rId22"/>
  </p:handoutMasterIdLst>
  <p:sldIdLst>
    <p:sldId id="267" r:id="rId5"/>
    <p:sldId id="1286" r:id="rId6"/>
    <p:sldId id="1285" r:id="rId7"/>
    <p:sldId id="1287" r:id="rId8"/>
    <p:sldId id="1270" r:id="rId9"/>
    <p:sldId id="1275" r:id="rId10"/>
    <p:sldId id="1276" r:id="rId11"/>
    <p:sldId id="1271" r:id="rId12"/>
    <p:sldId id="1277" r:id="rId13"/>
    <p:sldId id="1278" r:id="rId14"/>
    <p:sldId id="1272" r:id="rId15"/>
    <p:sldId id="1273" r:id="rId16"/>
    <p:sldId id="1274" r:id="rId17"/>
    <p:sldId id="1279" r:id="rId18"/>
    <p:sldId id="1282" r:id="rId19"/>
    <p:sldId id="1283" r:id="rId20"/>
  </p:sldIdLst>
  <p:sldSz cx="10693400" cy="7561263"/>
  <p:notesSz cx="6797675" cy="9928225"/>
  <p:embeddedFontLst>
    <p:embeddedFont>
      <p:font typeface="Verdana" panose="020B0604030504040204" pitchFamily="34" charset="0"/>
      <p:regular r:id="rId23"/>
      <p:bold r:id="rId24"/>
      <p:italic r:id="rId25"/>
      <p:boldItalic r:id="rId26"/>
    </p:embeddedFont>
  </p:embeddedFontLst>
  <p:defaultTextStyle>
    <a:defPPr>
      <a:defRPr lang="fr-FR"/>
    </a:defPPr>
    <a:lvl1pPr algn="l" rtl="0" fontAlgn="base">
      <a:spcBef>
        <a:spcPct val="0"/>
      </a:spcBef>
      <a:spcAft>
        <a:spcPct val="0"/>
      </a:spcAft>
      <a:defRPr sz="600" i="1" kern="1200">
        <a:solidFill>
          <a:schemeClr val="bg2"/>
        </a:solidFill>
        <a:latin typeface="Arial" charset="0"/>
        <a:ea typeface="+mn-ea"/>
        <a:cs typeface="Arial" charset="0"/>
      </a:defRPr>
    </a:lvl1pPr>
    <a:lvl2pPr marL="457200" algn="l" rtl="0" fontAlgn="base">
      <a:spcBef>
        <a:spcPct val="0"/>
      </a:spcBef>
      <a:spcAft>
        <a:spcPct val="0"/>
      </a:spcAft>
      <a:defRPr sz="600" i="1" kern="1200">
        <a:solidFill>
          <a:schemeClr val="bg2"/>
        </a:solidFill>
        <a:latin typeface="Arial" charset="0"/>
        <a:ea typeface="+mn-ea"/>
        <a:cs typeface="Arial" charset="0"/>
      </a:defRPr>
    </a:lvl2pPr>
    <a:lvl3pPr marL="914400" algn="l" rtl="0" fontAlgn="base">
      <a:spcBef>
        <a:spcPct val="0"/>
      </a:spcBef>
      <a:spcAft>
        <a:spcPct val="0"/>
      </a:spcAft>
      <a:defRPr sz="600" i="1" kern="1200">
        <a:solidFill>
          <a:schemeClr val="bg2"/>
        </a:solidFill>
        <a:latin typeface="Arial" charset="0"/>
        <a:ea typeface="+mn-ea"/>
        <a:cs typeface="Arial" charset="0"/>
      </a:defRPr>
    </a:lvl3pPr>
    <a:lvl4pPr marL="1371600" algn="l" rtl="0" fontAlgn="base">
      <a:spcBef>
        <a:spcPct val="0"/>
      </a:spcBef>
      <a:spcAft>
        <a:spcPct val="0"/>
      </a:spcAft>
      <a:defRPr sz="600" i="1" kern="1200">
        <a:solidFill>
          <a:schemeClr val="bg2"/>
        </a:solidFill>
        <a:latin typeface="Arial" charset="0"/>
        <a:ea typeface="+mn-ea"/>
        <a:cs typeface="Arial" charset="0"/>
      </a:defRPr>
    </a:lvl4pPr>
    <a:lvl5pPr marL="1828800" algn="l" rtl="0" fontAlgn="base">
      <a:spcBef>
        <a:spcPct val="0"/>
      </a:spcBef>
      <a:spcAft>
        <a:spcPct val="0"/>
      </a:spcAft>
      <a:defRPr sz="600" i="1" kern="1200">
        <a:solidFill>
          <a:schemeClr val="bg2"/>
        </a:solidFill>
        <a:latin typeface="Arial" charset="0"/>
        <a:ea typeface="+mn-ea"/>
        <a:cs typeface="Arial" charset="0"/>
      </a:defRPr>
    </a:lvl5pPr>
    <a:lvl6pPr marL="2286000" algn="l" defTabSz="914400" rtl="0" eaLnBrk="1" latinLnBrk="0" hangingPunct="1">
      <a:defRPr sz="600" i="1" kern="1200">
        <a:solidFill>
          <a:schemeClr val="bg2"/>
        </a:solidFill>
        <a:latin typeface="Arial" charset="0"/>
        <a:ea typeface="+mn-ea"/>
        <a:cs typeface="Arial" charset="0"/>
      </a:defRPr>
    </a:lvl6pPr>
    <a:lvl7pPr marL="2743200" algn="l" defTabSz="914400" rtl="0" eaLnBrk="1" latinLnBrk="0" hangingPunct="1">
      <a:defRPr sz="600" i="1" kern="1200">
        <a:solidFill>
          <a:schemeClr val="bg2"/>
        </a:solidFill>
        <a:latin typeface="Arial" charset="0"/>
        <a:ea typeface="+mn-ea"/>
        <a:cs typeface="Arial" charset="0"/>
      </a:defRPr>
    </a:lvl7pPr>
    <a:lvl8pPr marL="3200400" algn="l" defTabSz="914400" rtl="0" eaLnBrk="1" latinLnBrk="0" hangingPunct="1">
      <a:defRPr sz="600" i="1" kern="1200">
        <a:solidFill>
          <a:schemeClr val="bg2"/>
        </a:solidFill>
        <a:latin typeface="Arial" charset="0"/>
        <a:ea typeface="+mn-ea"/>
        <a:cs typeface="Arial" charset="0"/>
      </a:defRPr>
    </a:lvl8pPr>
    <a:lvl9pPr marL="3657600" algn="l" defTabSz="914400" rtl="0" eaLnBrk="1" latinLnBrk="0" hangingPunct="1">
      <a:defRPr sz="600" i="1" kern="1200">
        <a:solidFill>
          <a:schemeClr val="bg2"/>
        </a:solidFill>
        <a:latin typeface="Arial" charset="0"/>
        <a:ea typeface="+mn-ea"/>
        <a:cs typeface="Arial" charset="0"/>
      </a:defRPr>
    </a:lvl9pPr>
  </p:defaultTextStyle>
  <p:extLst>
    <p:ext uri="{EFAFB233-063F-42B5-8137-9DF3F51BA10A}">
      <p15:sldGuideLst xmlns:p15="http://schemas.microsoft.com/office/powerpoint/2012/main" xmlns="">
        <p15:guide id="1" orient="horz" pos="2381">
          <p15:clr>
            <a:srgbClr val="A4A3A4"/>
          </p15:clr>
        </p15:guide>
        <p15:guide id="2" pos="3368">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guide id="3" orient="horz" pos="3120">
          <p15:clr>
            <a:srgbClr val="A4A3A4"/>
          </p15:clr>
        </p15:guide>
        <p15:guide id="4" pos="2140">
          <p15:clr>
            <a:srgbClr val="A4A3A4"/>
          </p15:clr>
        </p15:guide>
        <p15:guide id="5" orient="horz" pos="3134">
          <p15:clr>
            <a:srgbClr val="A4A3A4"/>
          </p15:clr>
        </p15:guide>
        <p15:guide id="6"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a:srgbClr val="E61C1C"/>
    <a:srgbClr val="008000"/>
    <a:srgbClr val="E2F7FE"/>
    <a:srgbClr val="99FF99"/>
    <a:srgbClr val="FF0066"/>
    <a:srgbClr val="FFCCCC"/>
    <a:srgbClr val="003366"/>
    <a:srgbClr val="33333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59" autoAdjust="0"/>
    <p:restoredTop sz="70736" autoAdjust="0"/>
  </p:normalViewPr>
  <p:slideViewPr>
    <p:cSldViewPr>
      <p:cViewPr>
        <p:scale>
          <a:sx n="100" d="100"/>
          <a:sy n="100" d="100"/>
        </p:scale>
        <p:origin x="-570" y="354"/>
      </p:cViewPr>
      <p:guideLst>
        <p:guide orient="horz" pos="2381"/>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66" y="-72"/>
      </p:cViewPr>
      <p:guideLst>
        <p:guide orient="horz" pos="3127"/>
        <p:guide orient="horz" pos="3120"/>
        <p:guide orient="horz" pos="3134"/>
        <p:guide pos="2141"/>
        <p:guide pos="214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6400" cy="496888"/>
          </a:xfrm>
          <a:prstGeom prst="rect">
            <a:avLst/>
          </a:prstGeom>
          <a:noFill/>
          <a:ln>
            <a:noFill/>
          </a:ln>
          <a:effectLst/>
          <a:extLst/>
        </p:spPr>
        <p:txBody>
          <a:bodyPr vert="horz" wrap="square" lIns="91548" tIns="45777" rIns="91548" bIns="45777" numCol="1" anchor="t" anchorCtr="0" compatLnSpc="1">
            <a:prstTxWarp prst="textNoShape">
              <a:avLst/>
            </a:prstTxWarp>
          </a:bodyPr>
          <a:lstStyle>
            <a:lvl1pPr>
              <a:spcBef>
                <a:spcPct val="0"/>
              </a:spcBef>
              <a:defRPr sz="1200" i="0">
                <a:solidFill>
                  <a:schemeClr val="tx1"/>
                </a:solidFill>
              </a:defRPr>
            </a:lvl1pPr>
          </a:lstStyle>
          <a:p>
            <a:pPr>
              <a:defRPr/>
            </a:pPr>
            <a:endParaRPr lang="fr-FR"/>
          </a:p>
        </p:txBody>
      </p:sp>
      <p:sp>
        <p:nvSpPr>
          <p:cNvPr id="6147" name="Rectangle 3"/>
          <p:cNvSpPr>
            <a:spLocks noGrp="1" noChangeArrowheads="1"/>
          </p:cNvSpPr>
          <p:nvPr>
            <p:ph type="dt" sz="quarter" idx="1"/>
          </p:nvPr>
        </p:nvSpPr>
        <p:spPr bwMode="auto">
          <a:xfrm>
            <a:off x="3849690" y="1"/>
            <a:ext cx="2946400" cy="496888"/>
          </a:xfrm>
          <a:prstGeom prst="rect">
            <a:avLst/>
          </a:prstGeom>
          <a:noFill/>
          <a:ln>
            <a:noFill/>
          </a:ln>
          <a:effectLst/>
          <a:extLst/>
        </p:spPr>
        <p:txBody>
          <a:bodyPr vert="horz" wrap="square" lIns="91548" tIns="45777" rIns="91548" bIns="45777" numCol="1" anchor="t" anchorCtr="0" compatLnSpc="1">
            <a:prstTxWarp prst="textNoShape">
              <a:avLst/>
            </a:prstTxWarp>
          </a:bodyPr>
          <a:lstStyle>
            <a:lvl1pPr algn="r">
              <a:spcBef>
                <a:spcPct val="0"/>
              </a:spcBef>
              <a:defRPr sz="1200" i="0">
                <a:solidFill>
                  <a:schemeClr val="tx1"/>
                </a:solidFill>
              </a:defRPr>
            </a:lvl1pPr>
          </a:lstStyle>
          <a:p>
            <a:pPr>
              <a:defRPr/>
            </a:pPr>
            <a:fld id="{447BC137-6A52-4E14-9DE6-7FD5E32D4296}" type="datetime1">
              <a:rPr lang="fr-FR"/>
              <a:pPr>
                <a:defRPr/>
              </a:pPr>
              <a:t>26/11/2015</a:t>
            </a:fld>
            <a:endParaRPr lang="fr-FR"/>
          </a:p>
        </p:txBody>
      </p:sp>
      <p:sp>
        <p:nvSpPr>
          <p:cNvPr id="6148" name="Rectangle 4"/>
          <p:cNvSpPr>
            <a:spLocks noGrp="1" noChangeArrowheads="1"/>
          </p:cNvSpPr>
          <p:nvPr>
            <p:ph type="ftr" sz="quarter" idx="2"/>
          </p:nvPr>
        </p:nvSpPr>
        <p:spPr bwMode="auto">
          <a:xfrm>
            <a:off x="0" y="9429752"/>
            <a:ext cx="2946400" cy="496888"/>
          </a:xfrm>
          <a:prstGeom prst="rect">
            <a:avLst/>
          </a:prstGeom>
          <a:noFill/>
          <a:ln>
            <a:noFill/>
          </a:ln>
          <a:effectLst/>
          <a:extLst/>
        </p:spPr>
        <p:txBody>
          <a:bodyPr vert="horz" wrap="square" lIns="91548" tIns="45777" rIns="91548" bIns="45777" numCol="1" anchor="b" anchorCtr="0" compatLnSpc="1">
            <a:prstTxWarp prst="textNoShape">
              <a:avLst/>
            </a:prstTxWarp>
          </a:bodyPr>
          <a:lstStyle>
            <a:lvl1pPr>
              <a:spcBef>
                <a:spcPct val="0"/>
              </a:spcBef>
              <a:defRPr sz="1200" i="0">
                <a:solidFill>
                  <a:schemeClr val="tx1"/>
                </a:solidFill>
              </a:defRPr>
            </a:lvl1pPr>
          </a:lstStyle>
          <a:p>
            <a:pPr>
              <a:defRPr/>
            </a:pPr>
            <a:endParaRPr lang="fr-FR"/>
          </a:p>
        </p:txBody>
      </p:sp>
      <p:sp>
        <p:nvSpPr>
          <p:cNvPr id="6149" name="Rectangle 5"/>
          <p:cNvSpPr>
            <a:spLocks noGrp="1" noChangeArrowheads="1"/>
          </p:cNvSpPr>
          <p:nvPr>
            <p:ph type="sldNum" sz="quarter" idx="3"/>
          </p:nvPr>
        </p:nvSpPr>
        <p:spPr bwMode="auto">
          <a:xfrm>
            <a:off x="3849690" y="9429752"/>
            <a:ext cx="2946400" cy="496888"/>
          </a:xfrm>
          <a:prstGeom prst="rect">
            <a:avLst/>
          </a:prstGeom>
          <a:noFill/>
          <a:ln>
            <a:noFill/>
          </a:ln>
          <a:effectLst/>
          <a:extLst/>
        </p:spPr>
        <p:txBody>
          <a:bodyPr vert="horz" wrap="square" lIns="91548" tIns="45777" rIns="91548" bIns="45777" numCol="1" anchor="b" anchorCtr="0" compatLnSpc="1">
            <a:prstTxWarp prst="textNoShape">
              <a:avLst/>
            </a:prstTxWarp>
          </a:bodyPr>
          <a:lstStyle>
            <a:lvl1pPr algn="r">
              <a:spcBef>
                <a:spcPct val="0"/>
              </a:spcBef>
              <a:defRPr sz="1200" i="0">
                <a:solidFill>
                  <a:schemeClr val="tx1"/>
                </a:solidFill>
              </a:defRPr>
            </a:lvl1pPr>
          </a:lstStyle>
          <a:p>
            <a:pPr>
              <a:defRPr/>
            </a:pPr>
            <a:fld id="{0958DD75-159C-42E8-87E6-F35343FB2696}" type="slidenum">
              <a:rPr lang="fr-FR"/>
              <a:pPr>
                <a:defRPr/>
              </a:pPr>
              <a:t>‹N°›</a:t>
            </a:fld>
            <a:endParaRPr lang="fr-FR"/>
          </a:p>
        </p:txBody>
      </p:sp>
    </p:spTree>
    <p:extLst>
      <p:ext uri="{BB962C8B-B14F-4D97-AF65-F5344CB8AC3E}">
        <p14:creationId xmlns:p14="http://schemas.microsoft.com/office/powerpoint/2010/main" val="268172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2946400" cy="496888"/>
          </a:xfrm>
          <a:prstGeom prst="rect">
            <a:avLst/>
          </a:prstGeom>
          <a:noFill/>
          <a:ln>
            <a:noFill/>
          </a:ln>
          <a:effectLst/>
          <a:extLst/>
        </p:spPr>
        <p:txBody>
          <a:bodyPr vert="horz" wrap="square" lIns="91548" tIns="45777" rIns="91548" bIns="45777" numCol="1" anchor="t" anchorCtr="0" compatLnSpc="1">
            <a:prstTxWarp prst="textNoShape">
              <a:avLst/>
            </a:prstTxWarp>
          </a:bodyPr>
          <a:lstStyle>
            <a:lvl1pPr>
              <a:spcBef>
                <a:spcPct val="0"/>
              </a:spcBef>
              <a:defRPr sz="1200" i="0">
                <a:solidFill>
                  <a:schemeClr val="tx1"/>
                </a:solidFill>
              </a:defRPr>
            </a:lvl1pPr>
          </a:lstStyle>
          <a:p>
            <a:pPr>
              <a:defRPr/>
            </a:pPr>
            <a:endParaRPr lang="fr-FR"/>
          </a:p>
        </p:txBody>
      </p:sp>
      <p:sp>
        <p:nvSpPr>
          <p:cNvPr id="10243" name="Rectangle 3"/>
          <p:cNvSpPr>
            <a:spLocks noGrp="1" noChangeArrowheads="1"/>
          </p:cNvSpPr>
          <p:nvPr>
            <p:ph type="dt" idx="1"/>
          </p:nvPr>
        </p:nvSpPr>
        <p:spPr bwMode="auto">
          <a:xfrm>
            <a:off x="3849690" y="1"/>
            <a:ext cx="2946400" cy="496888"/>
          </a:xfrm>
          <a:prstGeom prst="rect">
            <a:avLst/>
          </a:prstGeom>
          <a:noFill/>
          <a:ln>
            <a:noFill/>
          </a:ln>
          <a:effectLst/>
          <a:extLst/>
        </p:spPr>
        <p:txBody>
          <a:bodyPr vert="horz" wrap="square" lIns="91548" tIns="45777" rIns="91548" bIns="45777" numCol="1" anchor="t" anchorCtr="0" compatLnSpc="1">
            <a:prstTxWarp prst="textNoShape">
              <a:avLst/>
            </a:prstTxWarp>
          </a:bodyPr>
          <a:lstStyle>
            <a:lvl1pPr algn="r">
              <a:spcBef>
                <a:spcPct val="0"/>
              </a:spcBef>
              <a:defRPr sz="1200" i="0">
                <a:solidFill>
                  <a:schemeClr val="tx1"/>
                </a:solidFill>
              </a:defRPr>
            </a:lvl1pPr>
          </a:lstStyle>
          <a:p>
            <a:pPr>
              <a:defRPr/>
            </a:pPr>
            <a:fld id="{0BE93B11-373A-4749-8CC4-368154587D93}" type="datetime1">
              <a:rPr lang="fr-FR"/>
              <a:pPr>
                <a:defRPr/>
              </a:pPr>
              <a:t>26/11/2015</a:t>
            </a:fld>
            <a:endParaRPr lang="fr-FR"/>
          </a:p>
        </p:txBody>
      </p:sp>
      <p:sp>
        <p:nvSpPr>
          <p:cNvPr id="13316" name="Rectangle 4"/>
          <p:cNvSpPr>
            <a:spLocks noGrp="1" noRot="1" noChangeAspect="1" noChangeArrowheads="1" noTextEdit="1"/>
          </p:cNvSpPr>
          <p:nvPr>
            <p:ph type="sldImg" idx="2"/>
          </p:nvPr>
        </p:nvSpPr>
        <p:spPr bwMode="auto">
          <a:xfrm>
            <a:off x="768350" y="744538"/>
            <a:ext cx="5262563" cy="37226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3683004" y="4716470"/>
            <a:ext cx="2435225" cy="4467225"/>
          </a:xfrm>
          <a:prstGeom prst="rect">
            <a:avLst/>
          </a:prstGeom>
          <a:noFill/>
          <a:ln>
            <a:noFill/>
          </a:ln>
          <a:effectLst/>
          <a:extLst/>
        </p:spPr>
        <p:txBody>
          <a:bodyPr vert="horz" wrap="square" lIns="91548" tIns="45777" rIns="91548" bIns="45777" numCol="1" anchor="t" anchorCtr="0" compatLnSpc="1">
            <a:prstTxWarp prst="textNoShape">
              <a:avLst/>
            </a:prstTxWarp>
          </a:bodyPr>
          <a:lstStyle/>
          <a:p>
            <a:pPr lvl="0"/>
            <a:r>
              <a:rPr lang="fr-FR" noProof="0" smtClean="0"/>
              <a:t>Cliquez pour modifier les styles du texte du masque</a:t>
            </a:r>
          </a:p>
          <a:p>
            <a:pPr lvl="1"/>
            <a:r>
              <a:rPr lang="fr-FR" noProof="0" smtClean="0"/>
              <a:t>Niveau 2</a:t>
            </a:r>
          </a:p>
          <a:p>
            <a:pPr lvl="2"/>
            <a:r>
              <a:rPr lang="fr-FR" noProof="0" smtClean="0"/>
              <a:t>Troisième niveau</a:t>
            </a:r>
          </a:p>
          <a:p>
            <a:pPr lvl="3"/>
            <a:r>
              <a:rPr lang="fr-FR" noProof="0" smtClean="0"/>
              <a:t>Quatrième niveau</a:t>
            </a:r>
          </a:p>
          <a:p>
            <a:pPr lvl="4"/>
            <a:r>
              <a:rPr lang="fr-FR" noProof="0" smtClean="0"/>
              <a:t>Cinquième niveau</a:t>
            </a:r>
          </a:p>
        </p:txBody>
      </p:sp>
      <p:sp>
        <p:nvSpPr>
          <p:cNvPr id="10246" name="Rectangle 6"/>
          <p:cNvSpPr>
            <a:spLocks noGrp="1" noChangeArrowheads="1"/>
          </p:cNvSpPr>
          <p:nvPr>
            <p:ph type="ftr" sz="quarter" idx="4"/>
          </p:nvPr>
        </p:nvSpPr>
        <p:spPr bwMode="auto">
          <a:xfrm>
            <a:off x="0" y="9429752"/>
            <a:ext cx="2946400" cy="496888"/>
          </a:xfrm>
          <a:prstGeom prst="rect">
            <a:avLst/>
          </a:prstGeom>
          <a:noFill/>
          <a:ln>
            <a:noFill/>
          </a:ln>
          <a:effectLst/>
          <a:extLst/>
        </p:spPr>
        <p:txBody>
          <a:bodyPr vert="horz" wrap="square" lIns="91548" tIns="45777" rIns="91548" bIns="45777" numCol="1" anchor="b" anchorCtr="0" compatLnSpc="1">
            <a:prstTxWarp prst="textNoShape">
              <a:avLst/>
            </a:prstTxWarp>
          </a:bodyPr>
          <a:lstStyle>
            <a:lvl1pPr>
              <a:spcBef>
                <a:spcPct val="0"/>
              </a:spcBef>
              <a:defRPr sz="1200" i="0">
                <a:solidFill>
                  <a:schemeClr val="tx1"/>
                </a:solidFill>
              </a:defRPr>
            </a:lvl1pPr>
          </a:lstStyle>
          <a:p>
            <a:pPr>
              <a:defRPr/>
            </a:pPr>
            <a:endParaRPr lang="fr-FR"/>
          </a:p>
        </p:txBody>
      </p:sp>
      <p:sp>
        <p:nvSpPr>
          <p:cNvPr id="10247" name="Rectangle 7"/>
          <p:cNvSpPr>
            <a:spLocks noGrp="1" noChangeArrowheads="1"/>
          </p:cNvSpPr>
          <p:nvPr>
            <p:ph type="sldNum" sz="quarter" idx="5"/>
          </p:nvPr>
        </p:nvSpPr>
        <p:spPr bwMode="auto">
          <a:xfrm>
            <a:off x="3849690" y="9429752"/>
            <a:ext cx="2946400" cy="496888"/>
          </a:xfrm>
          <a:prstGeom prst="rect">
            <a:avLst/>
          </a:prstGeom>
          <a:noFill/>
          <a:ln>
            <a:noFill/>
          </a:ln>
          <a:effectLst/>
          <a:extLst/>
        </p:spPr>
        <p:txBody>
          <a:bodyPr vert="horz" wrap="square" lIns="91548" tIns="45777" rIns="91548" bIns="45777" numCol="1" anchor="b" anchorCtr="0" compatLnSpc="1">
            <a:prstTxWarp prst="textNoShape">
              <a:avLst/>
            </a:prstTxWarp>
          </a:bodyPr>
          <a:lstStyle>
            <a:lvl1pPr algn="r">
              <a:spcBef>
                <a:spcPct val="0"/>
              </a:spcBef>
              <a:defRPr sz="1200" i="0">
                <a:solidFill>
                  <a:schemeClr val="tx1"/>
                </a:solidFill>
              </a:defRPr>
            </a:lvl1pPr>
          </a:lstStyle>
          <a:p>
            <a:pPr>
              <a:defRPr/>
            </a:pPr>
            <a:fld id="{F0E74C73-49A0-4575-9A80-637B4D274B0D}" type="slidenum">
              <a:rPr lang="fr-FR"/>
              <a:pPr>
                <a:defRPr/>
              </a:pPr>
              <a:t>‹N°›</a:t>
            </a:fld>
            <a:endParaRPr lang="fr-FR"/>
          </a:p>
        </p:txBody>
      </p:sp>
    </p:spTree>
    <p:extLst>
      <p:ext uri="{BB962C8B-B14F-4D97-AF65-F5344CB8AC3E}">
        <p14:creationId xmlns:p14="http://schemas.microsoft.com/office/powerpoint/2010/main" val="3785896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0E74C73-49A0-4575-9A80-637B4D274B0D}" type="slidenum">
              <a:rPr lang="fr-FR" smtClean="0"/>
              <a:pPr>
                <a:defRPr/>
              </a:pPr>
              <a:t>1</a:t>
            </a:fld>
            <a:endParaRPr lang="fr-FR"/>
          </a:p>
        </p:txBody>
      </p:sp>
    </p:spTree>
    <p:extLst>
      <p:ext uri="{BB962C8B-B14F-4D97-AF65-F5344CB8AC3E}">
        <p14:creationId xmlns:p14="http://schemas.microsoft.com/office/powerpoint/2010/main" val="390304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70690" name="Rectangle 2"/>
          <p:cNvSpPr>
            <a:spLocks noGrp="1" noChangeArrowheads="1"/>
          </p:cNvSpPr>
          <p:nvPr>
            <p:ph type="subTitle" idx="1"/>
          </p:nvPr>
        </p:nvSpPr>
        <p:spPr>
          <a:xfrm>
            <a:off x="1601788" y="4284663"/>
            <a:ext cx="7485062" cy="1931987"/>
          </a:xfrm>
          <a:extLst/>
        </p:spPr>
        <p:txBody>
          <a:bodyPr lIns="91248"/>
          <a:lstStyle>
            <a:lvl1pPr marL="0" indent="0" algn="ctr">
              <a:buFontTx/>
              <a:buNone/>
              <a:defRPr>
                <a:solidFill>
                  <a:schemeClr val="bg2"/>
                </a:solidFill>
              </a:defRPr>
            </a:lvl1pPr>
          </a:lstStyle>
          <a:p>
            <a:pPr lvl="0"/>
            <a:r>
              <a:rPr lang="fr-FR" noProof="0" smtClean="0"/>
              <a:t>Cliquez pour mettre un sous-titre</a:t>
            </a:r>
          </a:p>
        </p:txBody>
      </p:sp>
      <p:sp>
        <p:nvSpPr>
          <p:cNvPr id="370691" name="Rectangle 3"/>
          <p:cNvSpPr>
            <a:spLocks noGrp="1" noChangeArrowheads="1"/>
          </p:cNvSpPr>
          <p:nvPr>
            <p:ph type="ctrTitle"/>
          </p:nvPr>
        </p:nvSpPr>
        <p:spPr>
          <a:xfrm>
            <a:off x="801688" y="2555875"/>
            <a:ext cx="9090025" cy="1620838"/>
          </a:xfrm>
        </p:spPr>
        <p:txBody>
          <a:bodyPr anchorCtr="1"/>
          <a:lstStyle>
            <a:lvl1pPr>
              <a:defRPr sz="3000" u="sng"/>
            </a:lvl1pPr>
          </a:lstStyle>
          <a:p>
            <a:pPr lvl="0"/>
            <a:r>
              <a:rPr lang="fr-FR" noProof="0" smtClean="0"/>
              <a:t>CLIQUEZ POUR MODIFIER LE TITRE</a:t>
            </a:r>
            <a:br>
              <a:rPr lang="fr-FR" noProof="0" smtClean="0"/>
            </a:br>
            <a:endParaRPr lang="fr-FR" noProof="0" smtClean="0"/>
          </a:p>
        </p:txBody>
      </p:sp>
      <p:sp>
        <p:nvSpPr>
          <p:cNvPr id="4" name="Rectangle 6"/>
          <p:cNvSpPr>
            <a:spLocks noGrp="1" noChangeArrowheads="1"/>
          </p:cNvSpPr>
          <p:nvPr>
            <p:ph type="sldNum" sz="quarter" idx="10"/>
          </p:nvPr>
        </p:nvSpPr>
        <p:spPr bwMode="auto">
          <a:xfrm>
            <a:off x="9955213" y="7272338"/>
            <a:ext cx="504825" cy="252412"/>
          </a:xfrm>
          <a:prstGeom prst="rect">
            <a:avLst/>
          </a:prstGeom>
          <a:extLst/>
        </p:spPr>
        <p:txBody>
          <a:bodyPr vert="horz" wrap="square" lIns="104087" tIns="52043" rIns="104087" bIns="52043" numCol="1" anchor="t" anchorCtr="0" compatLnSpc="1">
            <a:prstTxWarp prst="textNoShape">
              <a:avLst/>
            </a:prstTxWarp>
          </a:bodyPr>
          <a:lstStyle>
            <a:lvl1pPr algn="ctr">
              <a:defRPr sz="1000" b="1" i="0"/>
            </a:lvl1pPr>
          </a:lstStyle>
          <a:p>
            <a:pPr>
              <a:defRPr/>
            </a:pPr>
            <a:fld id="{F12C6D01-261A-4C79-8818-5711CC681293}" type="slidenum">
              <a:rPr lang="fr-FR"/>
              <a:pPr>
                <a:defRPr/>
              </a:pPr>
              <a:t>‹N°›</a:t>
            </a:fld>
            <a:endParaRPr lang="fr-FR"/>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05725" y="0"/>
            <a:ext cx="2249488" cy="65166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54088" y="0"/>
            <a:ext cx="6599237" cy="65166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50" y="4859338"/>
            <a:ext cx="9090025" cy="15017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54088" y="1331913"/>
            <a:ext cx="442436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530850" y="1331913"/>
            <a:ext cx="4424363"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spd="slow">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contenu 2"/>
          <p:cNvSpPr>
            <a:spLocks noGrp="1"/>
          </p:cNvSpPr>
          <p:nvPr>
            <p:ph idx="1"/>
          </p:nvPr>
        </p:nvSpPr>
        <p:spPr>
          <a:xfrm>
            <a:off x="1026220" y="1600200"/>
            <a:ext cx="8712968" cy="4525963"/>
          </a:xfrm>
        </p:spPr>
        <p:txBody>
          <a:bodyPr/>
          <a:lstStyle>
            <a:lvl1pPr>
              <a:defRPr sz="1800" b="0"/>
            </a:lvl1pPr>
            <a:lvl2pPr marL="847725" indent="-325438">
              <a:buClr>
                <a:srgbClr val="009EE0"/>
              </a:buClr>
              <a:buFont typeface="Wingdings" pitchFamily="2" charset="2"/>
              <a:buChar char="Ø"/>
              <a:defRPr sz="1600" b="0" u="none">
                <a:solidFill>
                  <a:schemeClr val="tx1"/>
                </a:solidFill>
              </a:defRPr>
            </a:lvl2pPr>
          </a:lstStyle>
          <a:p>
            <a:endParaRPr lang="fr-FR" dirty="0" smtClean="0"/>
          </a:p>
          <a:p>
            <a:pPr lvl="1"/>
            <a:endParaRPr lang="fr-FR" dirty="0"/>
          </a:p>
        </p:txBody>
      </p:sp>
    </p:spTree>
  </p:cSld>
  <p:clrMapOvr>
    <a:masterClrMapping/>
  </p:clrMapOvr>
  <p:transition spd="slow">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988" y="301625"/>
            <a:ext cx="3517900" cy="1281113"/>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500" y="5292725"/>
            <a:ext cx="6416675" cy="625475"/>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body" idx="1"/>
          </p:nvPr>
        </p:nvSpPr>
        <p:spPr bwMode="auto">
          <a:xfrm>
            <a:off x="954088" y="1331913"/>
            <a:ext cx="9001125" cy="5184775"/>
          </a:xfrm>
          <a:prstGeom prst="rect">
            <a:avLst/>
          </a:prstGeom>
          <a:noFill/>
          <a:ln w="9525">
            <a:noFill/>
            <a:miter lim="800000"/>
            <a:headEnd/>
            <a:tailEnd/>
          </a:ln>
        </p:spPr>
        <p:txBody>
          <a:bodyPr vert="horz" wrap="square" lIns="53887" tIns="45625" rIns="91248" bIns="45625" numCol="1" anchor="t" anchorCtr="0" compatLnSpc="1">
            <a:prstTxWarp prst="textNoShape">
              <a:avLst/>
            </a:prstTxWarp>
          </a:bodyPr>
          <a:lstStyle/>
          <a:p>
            <a:pPr lvl="0"/>
            <a:r>
              <a:rPr lang="fr-FR" smtClean="0"/>
              <a:t>TITRE</a:t>
            </a:r>
          </a:p>
          <a:p>
            <a:pPr lvl="1"/>
            <a:r>
              <a:rPr lang="fr-FR" smtClean="0"/>
              <a:t>SOUS-TITRE | NIVEAU 2</a:t>
            </a:r>
          </a:p>
          <a:p>
            <a:pPr lvl="2"/>
            <a:r>
              <a:rPr lang="fr-FR" smtClean="0"/>
              <a:t>Sous-titre | niveau3</a:t>
            </a:r>
          </a:p>
          <a:p>
            <a:pPr lvl="3"/>
            <a:r>
              <a:rPr lang="fr-FR" smtClean="0"/>
              <a:t>Sous-titre | niveau 4</a:t>
            </a:r>
          </a:p>
          <a:p>
            <a:pPr lvl="4"/>
            <a:r>
              <a:rPr lang="fr-FR" smtClean="0"/>
              <a:t>Légendes</a:t>
            </a:r>
          </a:p>
        </p:txBody>
      </p:sp>
      <p:sp>
        <p:nvSpPr>
          <p:cNvPr id="1028" name="Rectangle 5"/>
          <p:cNvSpPr>
            <a:spLocks noGrp="1" noChangeArrowheads="1"/>
          </p:cNvSpPr>
          <p:nvPr>
            <p:ph type="title"/>
          </p:nvPr>
        </p:nvSpPr>
        <p:spPr bwMode="auto">
          <a:xfrm>
            <a:off x="2538413" y="0"/>
            <a:ext cx="6121400" cy="971550"/>
          </a:xfrm>
          <a:prstGeom prst="rect">
            <a:avLst/>
          </a:prstGeom>
          <a:noFill/>
          <a:ln w="9525">
            <a:noFill/>
            <a:miter lim="800000"/>
            <a:headEnd/>
            <a:tailEnd/>
          </a:ln>
        </p:spPr>
        <p:txBody>
          <a:bodyPr vert="horz" wrap="square" lIns="91248" tIns="45625" rIns="91248" bIns="45625" numCol="1" anchor="ctr" anchorCtr="0" compatLnSpc="1">
            <a:prstTxWarp prst="textNoShape">
              <a:avLst/>
            </a:prstTxWarp>
          </a:bodyPr>
          <a:lstStyle/>
          <a:p>
            <a:pPr lvl="0"/>
            <a:r>
              <a:rPr lang="fr-FR" smtClean="0"/>
              <a:t>CLIQUEZ POUR MODIFIER LE TITRE</a:t>
            </a:r>
          </a:p>
        </p:txBody>
      </p:sp>
      <p:sp>
        <p:nvSpPr>
          <p:cNvPr id="1029" name="Rectangle 10"/>
          <p:cNvSpPr>
            <a:spLocks noChangeArrowheads="1"/>
          </p:cNvSpPr>
          <p:nvPr/>
        </p:nvSpPr>
        <p:spPr bwMode="auto">
          <a:xfrm>
            <a:off x="10028238" y="7237413"/>
            <a:ext cx="431800" cy="287337"/>
          </a:xfrm>
          <a:prstGeom prst="rect">
            <a:avLst/>
          </a:prstGeom>
          <a:noFill/>
          <a:ln>
            <a:noFill/>
          </a:ln>
          <a:effectLst/>
          <a:extLst/>
        </p:spPr>
        <p:txBody>
          <a:bodyPr lIns="91408" tIns="45704" rIns="91408" bIns="45704" anchor="b"/>
          <a:lstStyle/>
          <a:p>
            <a:pPr algn="ctr">
              <a:defRPr/>
            </a:pPr>
            <a:fld id="{9BE17537-0AFC-43BA-A7DC-1B6ECA79EEFD}" type="slidenum">
              <a:rPr lang="fr-FR" sz="1000" b="1" i="0"/>
              <a:pPr algn="ctr">
                <a:defRPr/>
              </a:pPr>
              <a:t>‹N°›</a:t>
            </a:fld>
            <a:endParaRPr lang="fr-FR" sz="1000" b="1" i="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spd="slow">
    <p:zoom/>
  </p:transition>
  <p:hf sldNum="0" hdr="0" ftr="0"/>
  <p:txStyles>
    <p:titleStyle>
      <a:lvl1pPr algn="l" defTabSz="1042988" rtl="0" eaLnBrk="0" fontAlgn="base" hangingPunct="0">
        <a:spcBef>
          <a:spcPct val="0"/>
        </a:spcBef>
        <a:spcAft>
          <a:spcPct val="0"/>
        </a:spcAft>
        <a:defRPr sz="2200" b="1">
          <a:solidFill>
            <a:schemeClr val="tx1"/>
          </a:solidFill>
          <a:latin typeface="+mj-lt"/>
          <a:ea typeface="+mj-ea"/>
          <a:cs typeface="+mj-cs"/>
        </a:defRPr>
      </a:lvl1pPr>
      <a:lvl2pPr algn="l" defTabSz="1042988" rtl="0" eaLnBrk="0" fontAlgn="base" hangingPunct="0">
        <a:spcBef>
          <a:spcPct val="0"/>
        </a:spcBef>
        <a:spcAft>
          <a:spcPct val="0"/>
        </a:spcAft>
        <a:defRPr sz="2200" b="1">
          <a:solidFill>
            <a:schemeClr val="tx1"/>
          </a:solidFill>
          <a:latin typeface="Arial" charset="0"/>
          <a:cs typeface="Arial" charset="0"/>
        </a:defRPr>
      </a:lvl2pPr>
      <a:lvl3pPr algn="l" defTabSz="1042988" rtl="0" eaLnBrk="0" fontAlgn="base" hangingPunct="0">
        <a:spcBef>
          <a:spcPct val="0"/>
        </a:spcBef>
        <a:spcAft>
          <a:spcPct val="0"/>
        </a:spcAft>
        <a:defRPr sz="2200" b="1">
          <a:solidFill>
            <a:schemeClr val="tx1"/>
          </a:solidFill>
          <a:latin typeface="Arial" charset="0"/>
          <a:cs typeface="Arial" charset="0"/>
        </a:defRPr>
      </a:lvl3pPr>
      <a:lvl4pPr algn="l" defTabSz="1042988" rtl="0" eaLnBrk="0" fontAlgn="base" hangingPunct="0">
        <a:spcBef>
          <a:spcPct val="0"/>
        </a:spcBef>
        <a:spcAft>
          <a:spcPct val="0"/>
        </a:spcAft>
        <a:defRPr sz="2200" b="1">
          <a:solidFill>
            <a:schemeClr val="tx1"/>
          </a:solidFill>
          <a:latin typeface="Arial" charset="0"/>
          <a:cs typeface="Arial" charset="0"/>
        </a:defRPr>
      </a:lvl4pPr>
      <a:lvl5pPr algn="l" defTabSz="1042988" rtl="0" eaLnBrk="0" fontAlgn="base" hangingPunct="0">
        <a:spcBef>
          <a:spcPct val="0"/>
        </a:spcBef>
        <a:spcAft>
          <a:spcPct val="0"/>
        </a:spcAft>
        <a:defRPr sz="2200" b="1">
          <a:solidFill>
            <a:schemeClr val="tx1"/>
          </a:solidFill>
          <a:latin typeface="Arial" charset="0"/>
          <a:cs typeface="Arial" charset="0"/>
        </a:defRPr>
      </a:lvl5pPr>
      <a:lvl6pPr marL="457200" algn="l" defTabSz="1042988" rtl="0" fontAlgn="base">
        <a:spcBef>
          <a:spcPct val="0"/>
        </a:spcBef>
        <a:spcAft>
          <a:spcPct val="0"/>
        </a:spcAft>
        <a:defRPr sz="2200" b="1">
          <a:solidFill>
            <a:schemeClr val="tx1"/>
          </a:solidFill>
          <a:latin typeface="Arial" charset="0"/>
          <a:cs typeface="Arial" charset="0"/>
        </a:defRPr>
      </a:lvl6pPr>
      <a:lvl7pPr marL="914400" algn="l" defTabSz="1042988" rtl="0" fontAlgn="base">
        <a:spcBef>
          <a:spcPct val="0"/>
        </a:spcBef>
        <a:spcAft>
          <a:spcPct val="0"/>
        </a:spcAft>
        <a:defRPr sz="2200" b="1">
          <a:solidFill>
            <a:schemeClr val="tx1"/>
          </a:solidFill>
          <a:latin typeface="Arial" charset="0"/>
          <a:cs typeface="Arial" charset="0"/>
        </a:defRPr>
      </a:lvl7pPr>
      <a:lvl8pPr marL="1371600" algn="l" defTabSz="1042988" rtl="0" fontAlgn="base">
        <a:spcBef>
          <a:spcPct val="0"/>
        </a:spcBef>
        <a:spcAft>
          <a:spcPct val="0"/>
        </a:spcAft>
        <a:defRPr sz="2200" b="1">
          <a:solidFill>
            <a:schemeClr val="tx1"/>
          </a:solidFill>
          <a:latin typeface="Arial" charset="0"/>
          <a:cs typeface="Arial" charset="0"/>
        </a:defRPr>
      </a:lvl8pPr>
      <a:lvl9pPr marL="1828800" algn="l" defTabSz="1042988" rtl="0" fontAlgn="base">
        <a:spcBef>
          <a:spcPct val="0"/>
        </a:spcBef>
        <a:spcAft>
          <a:spcPct val="0"/>
        </a:spcAft>
        <a:defRPr sz="2200" b="1">
          <a:solidFill>
            <a:schemeClr val="tx1"/>
          </a:solidFill>
          <a:latin typeface="Arial" charset="0"/>
          <a:cs typeface="Arial" charset="0"/>
        </a:defRPr>
      </a:lvl9pPr>
    </p:titleStyle>
    <p:bodyStyle>
      <a:lvl1pPr marL="390525" indent="-390525" algn="l" defTabSz="1042988" rtl="0" eaLnBrk="0" fontAlgn="base" hangingPunct="0">
        <a:spcBef>
          <a:spcPct val="20000"/>
        </a:spcBef>
        <a:spcAft>
          <a:spcPct val="0"/>
        </a:spcAft>
        <a:buSzPct val="140000"/>
        <a:buBlip>
          <a:blip r:embed="rId14"/>
        </a:buBlip>
        <a:defRPr sz="2100" b="1">
          <a:solidFill>
            <a:schemeClr val="tx1"/>
          </a:solidFill>
          <a:latin typeface="+mn-lt"/>
          <a:ea typeface="+mn-ea"/>
          <a:cs typeface="+mn-cs"/>
        </a:defRPr>
      </a:lvl1pPr>
      <a:lvl2pPr marL="847725" indent="-325438" algn="l" defTabSz="1042988" rtl="0" eaLnBrk="0" fontAlgn="base" hangingPunct="0">
        <a:spcBef>
          <a:spcPct val="50000"/>
        </a:spcBef>
        <a:spcAft>
          <a:spcPct val="0"/>
        </a:spcAft>
        <a:buFont typeface="Arial" charset="0"/>
        <a:buBlip>
          <a:blip r:embed="rId15"/>
        </a:buBlip>
        <a:defRPr sz="1400" b="1" u="sng">
          <a:solidFill>
            <a:srgbClr val="009EE0"/>
          </a:solidFill>
          <a:latin typeface="+mn-lt"/>
          <a:cs typeface="+mn-cs"/>
        </a:defRPr>
      </a:lvl2pPr>
      <a:lvl3pPr marL="1303338" indent="-260350" algn="l" defTabSz="1042988" rtl="0" eaLnBrk="0" fontAlgn="base" hangingPunct="0">
        <a:spcBef>
          <a:spcPct val="60000"/>
        </a:spcBef>
        <a:spcAft>
          <a:spcPct val="0"/>
        </a:spcAft>
        <a:buBlip>
          <a:blip r:embed="rId16"/>
        </a:buBlip>
        <a:defRPr sz="1400">
          <a:solidFill>
            <a:schemeClr val="tx1"/>
          </a:solidFill>
          <a:latin typeface="+mn-lt"/>
          <a:cs typeface="+mn-cs"/>
        </a:defRPr>
      </a:lvl3pPr>
      <a:lvl4pPr marL="1825625" indent="-260350" algn="l" defTabSz="1042988" rtl="0" eaLnBrk="0" fontAlgn="base" hangingPunct="0">
        <a:spcBef>
          <a:spcPct val="60000"/>
        </a:spcBef>
        <a:spcAft>
          <a:spcPct val="0"/>
        </a:spcAft>
        <a:buFont typeface="Arial" charset="0"/>
        <a:buBlip>
          <a:blip r:embed="rId17"/>
        </a:buBlip>
        <a:defRPr sz="1300">
          <a:solidFill>
            <a:schemeClr val="bg2"/>
          </a:solidFill>
          <a:latin typeface="+mn-lt"/>
          <a:cs typeface="+mn-cs"/>
        </a:defRPr>
      </a:lvl4pPr>
      <a:lvl5pPr marL="2344738" indent="-258763" algn="l" defTabSz="1042988" rtl="0" eaLnBrk="0" fontAlgn="base" hangingPunct="0">
        <a:lnSpc>
          <a:spcPct val="180000"/>
        </a:lnSpc>
        <a:spcBef>
          <a:spcPct val="20000"/>
        </a:spcBef>
        <a:spcAft>
          <a:spcPct val="10000"/>
        </a:spcAft>
        <a:buSzPct val="150000"/>
        <a:buFont typeface="Arial" charset="0"/>
        <a:buBlip>
          <a:blip r:embed="rId15"/>
        </a:buBlip>
        <a:defRPr sz="1000" i="1">
          <a:solidFill>
            <a:schemeClr val="bg2"/>
          </a:solidFill>
          <a:latin typeface="+mn-lt"/>
          <a:cs typeface="+mn-cs"/>
        </a:defRPr>
      </a:lvl5pPr>
      <a:lvl6pPr marL="2801938" indent="-258763" algn="l" defTabSz="1042988" rtl="0" fontAlgn="base">
        <a:lnSpc>
          <a:spcPct val="180000"/>
        </a:lnSpc>
        <a:spcBef>
          <a:spcPct val="20000"/>
        </a:spcBef>
        <a:spcAft>
          <a:spcPct val="10000"/>
        </a:spcAft>
        <a:buSzPct val="150000"/>
        <a:buFont typeface="Arial" charset="0"/>
        <a:buBlip>
          <a:blip r:embed="rId15"/>
        </a:buBlip>
        <a:defRPr sz="1000" i="1">
          <a:solidFill>
            <a:schemeClr val="bg2"/>
          </a:solidFill>
          <a:latin typeface="+mn-lt"/>
          <a:cs typeface="+mn-cs"/>
        </a:defRPr>
      </a:lvl6pPr>
      <a:lvl7pPr marL="3259138" indent="-258763" algn="l" defTabSz="1042988" rtl="0" fontAlgn="base">
        <a:lnSpc>
          <a:spcPct val="180000"/>
        </a:lnSpc>
        <a:spcBef>
          <a:spcPct val="20000"/>
        </a:spcBef>
        <a:spcAft>
          <a:spcPct val="10000"/>
        </a:spcAft>
        <a:buSzPct val="150000"/>
        <a:buFont typeface="Arial" charset="0"/>
        <a:buBlip>
          <a:blip r:embed="rId15"/>
        </a:buBlip>
        <a:defRPr sz="1000" i="1">
          <a:solidFill>
            <a:schemeClr val="bg2"/>
          </a:solidFill>
          <a:latin typeface="+mn-lt"/>
          <a:cs typeface="+mn-cs"/>
        </a:defRPr>
      </a:lvl7pPr>
      <a:lvl8pPr marL="3716338" indent="-258763" algn="l" defTabSz="1042988" rtl="0" fontAlgn="base">
        <a:lnSpc>
          <a:spcPct val="180000"/>
        </a:lnSpc>
        <a:spcBef>
          <a:spcPct val="20000"/>
        </a:spcBef>
        <a:spcAft>
          <a:spcPct val="10000"/>
        </a:spcAft>
        <a:buSzPct val="150000"/>
        <a:buFont typeface="Arial" charset="0"/>
        <a:buBlip>
          <a:blip r:embed="rId15"/>
        </a:buBlip>
        <a:defRPr sz="1000" i="1">
          <a:solidFill>
            <a:schemeClr val="bg2"/>
          </a:solidFill>
          <a:latin typeface="+mn-lt"/>
          <a:cs typeface="+mn-cs"/>
        </a:defRPr>
      </a:lvl8pPr>
      <a:lvl9pPr marL="4173538" indent="-258763" algn="l" defTabSz="1042988" rtl="0" fontAlgn="base">
        <a:lnSpc>
          <a:spcPct val="180000"/>
        </a:lnSpc>
        <a:spcBef>
          <a:spcPct val="20000"/>
        </a:spcBef>
        <a:spcAft>
          <a:spcPct val="10000"/>
        </a:spcAft>
        <a:buSzPct val="150000"/>
        <a:buFont typeface="Arial" charset="0"/>
        <a:buBlip>
          <a:blip r:embed="rId15"/>
        </a:buBlip>
        <a:defRPr sz="1000" i="1">
          <a:solidFill>
            <a:schemeClr val="bg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élogramme 1"/>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sp>
        <p:nvSpPr>
          <p:cNvPr id="15362" name="Rectangle 13"/>
          <p:cNvSpPr>
            <a:spLocks noGrp="1" noChangeArrowheads="1"/>
          </p:cNvSpPr>
          <p:nvPr>
            <p:ph type="ctrTitle" idx="4294967295"/>
          </p:nvPr>
        </p:nvSpPr>
        <p:spPr>
          <a:xfrm>
            <a:off x="836488" y="3276575"/>
            <a:ext cx="9190733" cy="1961952"/>
          </a:xfrm>
          <a:ln w="28575">
            <a:noFill/>
          </a:ln>
        </p:spPr>
        <p:txBody>
          <a:bodyPr lIns="103220" tIns="50704" rIns="103220" bIns="50704"/>
          <a:lstStyle/>
          <a:p>
            <a:pPr algn="ctr" eaLnBrk="1" hangingPunct="1"/>
            <a:r>
              <a:rPr lang="fr-FR" sz="4000" cap="small" dirty="0" smtClean="0">
                <a:solidFill>
                  <a:srgbClr val="0070C0"/>
                </a:solidFill>
              </a:rPr>
              <a:t>Etude relative au temps partiel</a:t>
            </a:r>
            <a:r>
              <a:rPr lang="fr-FR" sz="2400" cap="small" dirty="0" smtClean="0">
                <a:solidFill>
                  <a:srgbClr val="0070C0"/>
                </a:solidFill>
              </a:rPr>
              <a:t/>
            </a:r>
            <a:br>
              <a:rPr lang="fr-FR" sz="2400" cap="small" dirty="0" smtClean="0">
                <a:solidFill>
                  <a:srgbClr val="0070C0"/>
                </a:solidFill>
              </a:rPr>
            </a:br>
            <a:r>
              <a:rPr lang="fr-FR" sz="2400" cap="small" dirty="0" smtClean="0">
                <a:solidFill>
                  <a:srgbClr val="0070C0"/>
                </a:solidFill>
              </a:rPr>
              <a:t/>
            </a:r>
            <a:br>
              <a:rPr lang="fr-FR" sz="2400" cap="small" dirty="0" smtClean="0">
                <a:solidFill>
                  <a:srgbClr val="0070C0"/>
                </a:solidFill>
              </a:rPr>
            </a:br>
            <a:r>
              <a:rPr lang="fr-FR" sz="2400" cap="small" dirty="0" smtClean="0"/>
              <a:t/>
            </a:r>
            <a:br>
              <a:rPr lang="fr-FR" sz="2400" cap="small" dirty="0" smtClean="0"/>
            </a:br>
            <a:r>
              <a:rPr lang="fr-FR" sz="2400" cap="small" dirty="0" smtClean="0"/>
              <a:t/>
            </a:r>
            <a:br>
              <a:rPr lang="fr-FR" sz="2400" cap="small" dirty="0" smtClean="0"/>
            </a:br>
            <a:endParaRPr lang="fr-FR" sz="2400" dirty="0" smtClean="0"/>
          </a:p>
        </p:txBody>
      </p:sp>
      <p:sp>
        <p:nvSpPr>
          <p:cNvPr id="15363" name="Rectangle 15"/>
          <p:cNvSpPr>
            <a:spLocks noChangeArrowheads="1"/>
          </p:cNvSpPr>
          <p:nvPr/>
        </p:nvSpPr>
        <p:spPr bwMode="auto">
          <a:xfrm>
            <a:off x="2988184" y="6162600"/>
            <a:ext cx="4680520" cy="714375"/>
          </a:xfrm>
          <a:prstGeom prst="rect">
            <a:avLst/>
          </a:prstGeom>
          <a:noFill/>
          <a:ln w="9525">
            <a:noFill/>
            <a:miter lim="800000"/>
            <a:headEnd/>
            <a:tailEnd/>
          </a:ln>
        </p:spPr>
        <p:txBody>
          <a:bodyPr lIns="109271" tIns="54635" rIns="109271" bIns="54635"/>
          <a:lstStyle/>
          <a:p>
            <a:pPr algn="ctr" eaLnBrk="1" hangingPunct="1"/>
            <a:r>
              <a:rPr lang="fr-FR" sz="1800" dirty="0" smtClean="0">
                <a:solidFill>
                  <a:schemeClr val="tx1"/>
                </a:solidFill>
              </a:rPr>
              <a:t>Restitution – 27 novembre 2015</a:t>
            </a:r>
            <a:endParaRPr lang="fr-FR" sz="1800" dirty="0">
              <a:solidFill>
                <a:schemeClr val="tx1"/>
              </a:solidFill>
            </a:endParaRPr>
          </a:p>
        </p:txBody>
      </p:sp>
      <p:sp>
        <p:nvSpPr>
          <p:cNvPr id="15364" name="Rectangle 13"/>
          <p:cNvSpPr>
            <a:spLocks noChangeArrowheads="1"/>
          </p:cNvSpPr>
          <p:nvPr/>
        </p:nvSpPr>
        <p:spPr bwMode="auto">
          <a:xfrm>
            <a:off x="1098228" y="2466156"/>
            <a:ext cx="8551862" cy="1620837"/>
          </a:xfrm>
          <a:prstGeom prst="rect">
            <a:avLst/>
          </a:prstGeom>
          <a:noFill/>
          <a:ln w="9525">
            <a:noFill/>
            <a:miter lim="800000"/>
            <a:headEnd/>
            <a:tailEnd/>
          </a:ln>
        </p:spPr>
        <p:txBody>
          <a:bodyPr lIns="103220" tIns="50704" rIns="103220" bIns="50704" anchor="ctr"/>
          <a:lstStyle/>
          <a:p>
            <a:pPr algn="ctr" defTabSz="1042988"/>
            <a:endParaRPr lang="fr-FR" sz="3600" b="1" i="0" u="sng" dirty="0">
              <a:solidFill>
                <a:schemeClr val="tx1"/>
              </a:solidFill>
            </a:endParaRPr>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pic>
        <p:nvPicPr>
          <p:cNvPr id="7" name="Image 6" descr="logo adesatt.JPG"/>
          <p:cNvPicPr/>
          <p:nvPr/>
        </p:nvPicPr>
        <p:blipFill>
          <a:blip r:embed="rId4" cstate="print"/>
          <a:stretch>
            <a:fillRect/>
          </a:stretch>
        </p:blipFill>
        <p:spPr>
          <a:xfrm>
            <a:off x="4068286" y="4306777"/>
            <a:ext cx="2520315" cy="484505"/>
          </a:xfrm>
          <a:prstGeom prst="rect">
            <a:avLst/>
          </a:prstGeom>
        </p:spPr>
      </p:pic>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2124" y="927204"/>
            <a:ext cx="10441160" cy="6237803"/>
          </a:xfrm>
        </p:spPr>
        <p:txBody>
          <a:bodyPr/>
          <a:lstStyle/>
          <a:p>
            <a:pPr algn="just"/>
            <a:r>
              <a:rPr lang="fr-FR" sz="2000" u="sng" dirty="0" smtClean="0"/>
              <a:t>Pour </a:t>
            </a:r>
            <a:r>
              <a:rPr lang="fr-FR" sz="2000" u="sng" dirty="0" smtClean="0"/>
              <a:t>les </a:t>
            </a:r>
            <a:r>
              <a:rPr lang="fr-FR" sz="2000" u="sng" dirty="0" smtClean="0"/>
              <a:t>salariés des Etudes et Sondages</a:t>
            </a:r>
            <a:r>
              <a:rPr lang="fr-FR" sz="2000" dirty="0" smtClean="0"/>
              <a:t>, </a:t>
            </a:r>
            <a:r>
              <a:rPr lang="fr-FR" sz="2000" dirty="0" smtClean="0"/>
              <a:t>les motivations </a:t>
            </a:r>
            <a:r>
              <a:rPr lang="fr-FR" sz="2000" dirty="0" smtClean="0"/>
              <a:t>varient </a:t>
            </a:r>
            <a:r>
              <a:rPr lang="fr-FR" sz="2000" dirty="0" smtClean="0"/>
              <a:t>selon </a:t>
            </a:r>
            <a:r>
              <a:rPr lang="fr-FR" sz="2000" dirty="0" smtClean="0"/>
              <a:t>le profil </a:t>
            </a:r>
            <a:r>
              <a:rPr lang="fr-FR" sz="2000" dirty="0" smtClean="0"/>
              <a:t>: </a:t>
            </a:r>
          </a:p>
          <a:p>
            <a:pPr algn="just"/>
            <a:endParaRPr lang="fr-FR" sz="2100" dirty="0">
              <a:ea typeface="+mn-ea"/>
            </a:endParaRPr>
          </a:p>
          <a:p>
            <a:pPr algn="just"/>
            <a:endParaRPr lang="fr-FR" sz="2100" dirty="0" smtClean="0">
              <a:ea typeface="+mn-ea"/>
            </a:endParaRPr>
          </a:p>
        </p:txBody>
      </p:sp>
      <p:graphicFrame>
        <p:nvGraphicFramePr>
          <p:cNvPr id="7" name="Tableau 6"/>
          <p:cNvGraphicFramePr>
            <a:graphicFrameLocks noGrp="1"/>
          </p:cNvGraphicFramePr>
          <p:nvPr>
            <p:extLst>
              <p:ext uri="{D42A27DB-BD31-4B8C-83A1-F6EECF244321}">
                <p14:modId xmlns:p14="http://schemas.microsoft.com/office/powerpoint/2010/main" val="4129415397"/>
              </p:ext>
            </p:extLst>
          </p:nvPr>
        </p:nvGraphicFramePr>
        <p:xfrm>
          <a:off x="283765" y="1476375"/>
          <a:ext cx="10225137" cy="5544617"/>
        </p:xfrm>
        <a:graphic>
          <a:graphicData uri="http://schemas.openxmlformats.org/drawingml/2006/table">
            <a:tbl>
              <a:tblPr firstRow="1" firstCol="1" bandRow="1"/>
              <a:tblGrid>
                <a:gridCol w="3456385"/>
                <a:gridCol w="3312368"/>
                <a:gridCol w="3456384"/>
              </a:tblGrid>
              <a:tr h="1080121">
                <a:tc>
                  <a:txBody>
                    <a:bodyPr/>
                    <a:lstStyle/>
                    <a:p>
                      <a:pPr algn="l">
                        <a:lnSpc>
                          <a:spcPts val="1300"/>
                        </a:lnSpc>
                        <a:spcBef>
                          <a:spcPts val="600"/>
                        </a:spcBef>
                        <a:spcAft>
                          <a:spcPts val="300"/>
                        </a:spcAft>
                      </a:pPr>
                      <a:endParaRPr lang="fr-FR" sz="1300" b="1" dirty="0" smtClean="0">
                        <a:effectLst/>
                        <a:latin typeface="Verdana" panose="020B0604030504040204" pitchFamily="34" charset="0"/>
                        <a:ea typeface="Times New Roman" panose="02020603050405020304" pitchFamily="18" charset="0"/>
                        <a:cs typeface="Times New Roman" panose="02020603050405020304" pitchFamily="18" charset="0"/>
                      </a:endParaRPr>
                    </a:p>
                    <a:p>
                      <a:pPr algn="l">
                        <a:lnSpc>
                          <a:spcPts val="1300"/>
                        </a:lnSpc>
                        <a:spcBef>
                          <a:spcPts val="600"/>
                        </a:spcBef>
                        <a:spcAft>
                          <a:spcPts val="300"/>
                        </a:spcAft>
                      </a:pPr>
                      <a:r>
                        <a:rPr lang="fr-FR" sz="1300" b="1" dirty="0" smtClean="0">
                          <a:effectLst/>
                          <a:latin typeface="Verdana" panose="020B0604030504040204" pitchFamily="34" charset="0"/>
                          <a:ea typeface="Times New Roman" panose="02020603050405020304" pitchFamily="18" charset="0"/>
                          <a:cs typeface="Times New Roman" panose="02020603050405020304" pitchFamily="18" charset="0"/>
                        </a:rPr>
                        <a:t>Temps </a:t>
                      </a:r>
                      <a:r>
                        <a:rPr lang="fr-FR" sz="1300" b="1" dirty="0">
                          <a:effectLst/>
                          <a:latin typeface="Verdana" panose="020B0604030504040204" pitchFamily="34" charset="0"/>
                          <a:ea typeface="Times New Roman" panose="02020603050405020304" pitchFamily="18" charset="0"/>
                          <a:cs typeface="Times New Roman" panose="02020603050405020304" pitchFamily="18" charset="0"/>
                        </a:rPr>
                        <a:t>partiel « choisi » </a:t>
                      </a:r>
                      <a:endParaRPr lang="fr-FR" sz="1300" dirty="0">
                        <a:effectLst/>
                        <a:latin typeface="Verdana" panose="020B0604030504040204" pitchFamily="34" charset="0"/>
                        <a:ea typeface="Times New Roman" panose="02020603050405020304" pitchFamily="18" charset="0"/>
                        <a:cs typeface="Times New Roman" panose="02020603050405020304" pitchFamily="18" charset="0"/>
                      </a:endParaRPr>
                    </a:p>
                    <a:p>
                      <a:pPr algn="l">
                        <a:lnSpc>
                          <a:spcPts val="1300"/>
                        </a:lnSpc>
                        <a:spcBef>
                          <a:spcPts val="600"/>
                        </a:spcBef>
                        <a:spcAft>
                          <a:spcPts val="300"/>
                        </a:spcAft>
                      </a:pPr>
                      <a:r>
                        <a:rPr lang="fr-FR" sz="1300" dirty="0">
                          <a:effectLst/>
                          <a:latin typeface="Verdana" panose="020B0604030504040204" pitchFamily="34" charset="0"/>
                          <a:ea typeface="Times New Roman" panose="02020603050405020304" pitchFamily="18" charset="0"/>
                          <a:cs typeface="Times New Roman" panose="02020603050405020304" pitchFamily="18" charset="0"/>
                        </a:rPr>
                        <a:t>Le salarié souhaite occuper un emploi d’enquêteur à temps partiel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ts val="1300"/>
                        </a:lnSpc>
                        <a:spcBef>
                          <a:spcPts val="600"/>
                        </a:spcBef>
                        <a:spcAft>
                          <a:spcPts val="300"/>
                        </a:spcAft>
                      </a:pPr>
                      <a:endParaRPr lang="fr-FR" sz="1300" b="1" dirty="0" smtClean="0">
                        <a:effectLst/>
                        <a:latin typeface="Verdana" panose="020B0604030504040204" pitchFamily="34" charset="0"/>
                        <a:ea typeface="Times New Roman" panose="02020603050405020304" pitchFamily="18" charset="0"/>
                        <a:cs typeface="Times New Roman" panose="02020603050405020304" pitchFamily="18" charset="0"/>
                      </a:endParaRPr>
                    </a:p>
                    <a:p>
                      <a:pPr algn="l">
                        <a:lnSpc>
                          <a:spcPts val="1300"/>
                        </a:lnSpc>
                        <a:spcBef>
                          <a:spcPts val="600"/>
                        </a:spcBef>
                        <a:spcAft>
                          <a:spcPts val="300"/>
                        </a:spcAft>
                      </a:pPr>
                      <a:r>
                        <a:rPr lang="fr-FR" sz="1300" b="1" dirty="0" smtClean="0">
                          <a:effectLst/>
                          <a:latin typeface="Verdana" panose="020B0604030504040204" pitchFamily="34" charset="0"/>
                          <a:ea typeface="Times New Roman" panose="02020603050405020304" pitchFamily="18" charset="0"/>
                          <a:cs typeface="Times New Roman" panose="02020603050405020304" pitchFamily="18" charset="0"/>
                        </a:rPr>
                        <a:t>Temps </a:t>
                      </a:r>
                      <a:r>
                        <a:rPr lang="fr-FR" sz="1300" b="1" dirty="0">
                          <a:effectLst/>
                          <a:latin typeface="Verdana" panose="020B0604030504040204" pitchFamily="34" charset="0"/>
                          <a:ea typeface="Times New Roman" panose="02020603050405020304" pitchFamily="18" charset="0"/>
                          <a:cs typeface="Times New Roman" panose="02020603050405020304" pitchFamily="18" charset="0"/>
                        </a:rPr>
                        <a:t>partiel « contraint »</a:t>
                      </a:r>
                      <a:endParaRPr lang="fr-FR" sz="1300" dirty="0">
                        <a:effectLst/>
                        <a:latin typeface="Verdana" panose="020B0604030504040204" pitchFamily="34" charset="0"/>
                        <a:ea typeface="Times New Roman" panose="02020603050405020304" pitchFamily="18" charset="0"/>
                        <a:cs typeface="Times New Roman" panose="02020603050405020304" pitchFamily="18" charset="0"/>
                      </a:endParaRPr>
                    </a:p>
                    <a:p>
                      <a:pPr algn="l">
                        <a:lnSpc>
                          <a:spcPts val="1300"/>
                        </a:lnSpc>
                        <a:spcBef>
                          <a:spcPts val="600"/>
                        </a:spcBef>
                        <a:spcAft>
                          <a:spcPts val="300"/>
                        </a:spcAft>
                      </a:pPr>
                      <a:r>
                        <a:rPr lang="fr-FR" sz="1300" dirty="0">
                          <a:effectLst/>
                          <a:latin typeface="Verdana" panose="020B0604030504040204" pitchFamily="34" charset="0"/>
                          <a:ea typeface="Times New Roman" panose="02020603050405020304" pitchFamily="18" charset="0"/>
                          <a:cs typeface="Times New Roman" panose="02020603050405020304" pitchFamily="18" charset="0"/>
                        </a:rPr>
                        <a:t>Au regard de ses contraintes personnelles, le salarié </a:t>
                      </a:r>
                      <a:r>
                        <a:rPr lang="fr-FR" sz="1300" dirty="0" smtClean="0">
                          <a:effectLst/>
                          <a:latin typeface="Verdana" panose="020B0604030504040204" pitchFamily="34" charset="0"/>
                          <a:ea typeface="Times New Roman" panose="02020603050405020304" pitchFamily="18" charset="0"/>
                          <a:cs typeface="Times New Roman" panose="02020603050405020304" pitchFamily="18" charset="0"/>
                        </a:rPr>
                        <a:t>ne peut travailler qu’à </a:t>
                      </a:r>
                      <a:r>
                        <a:rPr lang="fr-FR" sz="1300" dirty="0">
                          <a:effectLst/>
                          <a:latin typeface="Verdana" panose="020B0604030504040204" pitchFamily="34" charset="0"/>
                          <a:ea typeface="Times New Roman" panose="02020603050405020304" pitchFamily="18" charset="0"/>
                          <a:cs typeface="Times New Roman" panose="02020603050405020304" pitchFamily="18" charset="0"/>
                        </a:rPr>
                        <a:t>temps partiel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ts val="1300"/>
                        </a:lnSpc>
                        <a:spcBef>
                          <a:spcPts val="600"/>
                        </a:spcBef>
                        <a:spcAft>
                          <a:spcPts val="300"/>
                        </a:spcAft>
                      </a:pPr>
                      <a:endParaRPr lang="fr-FR" sz="1300" b="1" dirty="0" smtClean="0">
                        <a:effectLst/>
                        <a:latin typeface="Verdana" panose="020B0604030504040204" pitchFamily="34" charset="0"/>
                        <a:ea typeface="Times New Roman" panose="02020603050405020304" pitchFamily="18" charset="0"/>
                        <a:cs typeface="Times New Roman" panose="02020603050405020304" pitchFamily="18" charset="0"/>
                      </a:endParaRPr>
                    </a:p>
                    <a:p>
                      <a:pPr algn="l">
                        <a:lnSpc>
                          <a:spcPts val="1300"/>
                        </a:lnSpc>
                        <a:spcBef>
                          <a:spcPts val="600"/>
                        </a:spcBef>
                        <a:spcAft>
                          <a:spcPts val="300"/>
                        </a:spcAft>
                      </a:pPr>
                      <a:r>
                        <a:rPr lang="fr-FR" sz="1300" b="1" dirty="0" smtClean="0">
                          <a:effectLst/>
                          <a:latin typeface="Verdana" panose="020B0604030504040204" pitchFamily="34" charset="0"/>
                          <a:ea typeface="Times New Roman" panose="02020603050405020304" pitchFamily="18" charset="0"/>
                          <a:cs typeface="Times New Roman" panose="02020603050405020304" pitchFamily="18" charset="0"/>
                        </a:rPr>
                        <a:t>Temps </a:t>
                      </a:r>
                      <a:r>
                        <a:rPr lang="fr-FR" sz="1300" b="1" dirty="0">
                          <a:effectLst/>
                          <a:latin typeface="Verdana" panose="020B0604030504040204" pitchFamily="34" charset="0"/>
                          <a:ea typeface="Times New Roman" panose="02020603050405020304" pitchFamily="18" charset="0"/>
                          <a:cs typeface="Times New Roman" panose="02020603050405020304" pitchFamily="18" charset="0"/>
                        </a:rPr>
                        <a:t>partiel « subi »</a:t>
                      </a:r>
                      <a:endParaRPr lang="fr-FR" sz="1300" dirty="0">
                        <a:effectLst/>
                        <a:latin typeface="Verdana" panose="020B0604030504040204" pitchFamily="34" charset="0"/>
                        <a:ea typeface="Times New Roman" panose="02020603050405020304" pitchFamily="18" charset="0"/>
                        <a:cs typeface="Times New Roman" panose="02020603050405020304" pitchFamily="18" charset="0"/>
                      </a:endParaRPr>
                    </a:p>
                    <a:p>
                      <a:pPr algn="l">
                        <a:lnSpc>
                          <a:spcPts val="1300"/>
                        </a:lnSpc>
                        <a:spcBef>
                          <a:spcPts val="600"/>
                        </a:spcBef>
                        <a:spcAft>
                          <a:spcPts val="300"/>
                        </a:spcAft>
                      </a:pPr>
                      <a:r>
                        <a:rPr lang="fr-FR" sz="1300" dirty="0">
                          <a:effectLst/>
                          <a:latin typeface="Verdana" panose="020B0604030504040204" pitchFamily="34" charset="0"/>
                          <a:ea typeface="Times New Roman" panose="02020603050405020304" pitchFamily="18" charset="0"/>
                          <a:cs typeface="Times New Roman" panose="02020603050405020304" pitchFamily="18" charset="0"/>
                        </a:rPr>
                        <a:t>Le salarié </a:t>
                      </a:r>
                      <a:r>
                        <a:rPr lang="fr-FR" sz="1300" dirty="0" smtClean="0">
                          <a:effectLst/>
                          <a:latin typeface="Verdana" panose="020B0604030504040204" pitchFamily="34" charset="0"/>
                          <a:ea typeface="Times New Roman" panose="02020603050405020304" pitchFamily="18" charset="0"/>
                          <a:cs typeface="Times New Roman" panose="02020603050405020304" pitchFamily="18" charset="0"/>
                        </a:rPr>
                        <a:t>souhaite </a:t>
                      </a:r>
                      <a:r>
                        <a:rPr lang="fr-FR" sz="1300" dirty="0">
                          <a:effectLst/>
                          <a:latin typeface="Verdana" panose="020B0604030504040204" pitchFamily="34" charset="0"/>
                          <a:ea typeface="Times New Roman" panose="02020603050405020304" pitchFamily="18" charset="0"/>
                          <a:cs typeface="Times New Roman" panose="02020603050405020304" pitchFamily="18" charset="0"/>
                        </a:rPr>
                        <a:t>et </a:t>
                      </a:r>
                      <a:r>
                        <a:rPr lang="fr-FR" sz="1300" dirty="0" err="1" smtClean="0">
                          <a:effectLst/>
                          <a:latin typeface="Verdana" panose="020B0604030504040204" pitchFamily="34" charset="0"/>
                          <a:ea typeface="Times New Roman" panose="02020603050405020304" pitchFamily="18" charset="0"/>
                          <a:cs typeface="Times New Roman" panose="02020603050405020304" pitchFamily="18" charset="0"/>
                        </a:rPr>
                        <a:t>puet</a:t>
                      </a:r>
                      <a:r>
                        <a:rPr lang="fr-FR" sz="1300" dirty="0" smtClean="0">
                          <a:effectLst/>
                          <a:latin typeface="Verdana" panose="020B0604030504040204" pitchFamily="34" charset="0"/>
                          <a:ea typeface="Times New Roman" panose="02020603050405020304" pitchFamily="18" charset="0"/>
                          <a:cs typeface="Times New Roman" panose="02020603050405020304" pitchFamily="18" charset="0"/>
                        </a:rPr>
                        <a:t> </a:t>
                      </a:r>
                      <a:r>
                        <a:rPr lang="fr-FR" sz="1300" dirty="0">
                          <a:effectLst/>
                          <a:latin typeface="Verdana" panose="020B0604030504040204" pitchFamily="34" charset="0"/>
                          <a:ea typeface="Times New Roman" panose="02020603050405020304" pitchFamily="18" charset="0"/>
                          <a:cs typeface="Times New Roman" panose="02020603050405020304" pitchFamily="18" charset="0"/>
                        </a:rPr>
                        <a:t>travailler à temps plein, mais l’employeur ne lui offre qu’un emploi à temps partiel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08312">
                <a:tc>
                  <a:txBody>
                    <a:bodyPr/>
                    <a:lstStyle/>
                    <a:p>
                      <a:pPr algn="l">
                        <a:lnSpc>
                          <a:spcPts val="1300"/>
                        </a:lnSpc>
                        <a:spcBef>
                          <a:spcPts val="1800"/>
                        </a:spcBef>
                        <a:spcAft>
                          <a:spcPts val="1000"/>
                        </a:spcAft>
                      </a:pPr>
                      <a:r>
                        <a:rPr lang="fr-FR" sz="1300" b="1" dirty="0">
                          <a:effectLst/>
                          <a:latin typeface="Verdana" panose="020B0604030504040204" pitchFamily="34" charset="0"/>
                          <a:ea typeface="Times New Roman" panose="02020603050405020304" pitchFamily="18" charset="0"/>
                          <a:cs typeface="Times New Roman" panose="02020603050405020304" pitchFamily="18" charset="0"/>
                        </a:rPr>
                        <a:t> </a:t>
                      </a:r>
                      <a:r>
                        <a:rPr lang="fr-FR" sz="1300" b="1" dirty="0" smtClean="0">
                          <a:effectLst/>
                          <a:latin typeface="Verdana" panose="020B0604030504040204" pitchFamily="34" charset="0"/>
                          <a:ea typeface="Times New Roman" panose="02020603050405020304" pitchFamily="18" charset="0"/>
                          <a:cs typeface="Times New Roman" panose="02020603050405020304" pitchFamily="18" charset="0"/>
                        </a:rPr>
                        <a:t>Le </a:t>
                      </a:r>
                      <a:r>
                        <a:rPr lang="fr-FR" sz="1300" b="1" dirty="0">
                          <a:effectLst/>
                          <a:latin typeface="Verdana" panose="020B0604030504040204" pitchFamily="34" charset="0"/>
                          <a:ea typeface="Times New Roman" panose="02020603050405020304" pitchFamily="18" charset="0"/>
                          <a:cs typeface="Times New Roman" panose="02020603050405020304" pitchFamily="18" charset="0"/>
                        </a:rPr>
                        <a:t>recours tactique au temps partiel</a:t>
                      </a:r>
                      <a:endParaRPr lang="fr-FR" sz="13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lnSpc>
                          <a:spcPts val="1300"/>
                        </a:lnSpc>
                        <a:spcBef>
                          <a:spcPts val="600"/>
                        </a:spcBef>
                        <a:spcAft>
                          <a:spcPts val="1000"/>
                        </a:spcAft>
                        <a:buFont typeface="Symbol" panose="05050102010706020507" pitchFamily="18" charset="2"/>
                        <a:buChar char=""/>
                      </a:pPr>
                      <a:r>
                        <a:rPr lang="fr-FR" sz="1300" dirty="0" smtClean="0">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Les </a:t>
                      </a:r>
                      <a:r>
                        <a:rPr lang="fr-FR" sz="1300" dirty="0">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 artistes » à la recherche d’un revenu complémentaire sûr</a:t>
                      </a:r>
                    </a:p>
                    <a:p>
                      <a:pPr marL="342900" lvl="0" indent="-342900" algn="l">
                        <a:lnSpc>
                          <a:spcPts val="1300"/>
                        </a:lnSpc>
                        <a:spcAft>
                          <a:spcPts val="1000"/>
                        </a:spcAft>
                        <a:buFont typeface="Symbol" panose="05050102010706020507" pitchFamily="18" charset="2"/>
                        <a:buChar char=""/>
                      </a:pPr>
                      <a:r>
                        <a:rPr lang="fr-FR" sz="1300" dirty="0">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Les « étudiants » à la recherche d’un « petit boulot » </a:t>
                      </a:r>
                      <a:endParaRPr lang="fr-FR" sz="1300" dirty="0" smtClean="0">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lnSpc>
                          <a:spcPts val="1300"/>
                        </a:lnSpc>
                        <a:spcAft>
                          <a:spcPts val="1000"/>
                        </a:spcAft>
                        <a:buFont typeface="Symbol" panose="05050102010706020507" pitchFamily="18" charset="2"/>
                        <a:buChar char=""/>
                      </a:pPr>
                      <a:r>
                        <a:rPr lang="fr-FR" sz="1300" dirty="0" smtClean="0">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Les </a:t>
                      </a:r>
                      <a:r>
                        <a:rPr lang="fr-FR" sz="1300" dirty="0">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enquêteurs souhaitant </a:t>
                      </a:r>
                      <a:r>
                        <a:rPr lang="fr-FR" sz="1300" dirty="0" smtClean="0">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avoir </a:t>
                      </a:r>
                      <a:r>
                        <a:rPr lang="fr-FR" sz="1300" dirty="0">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du temps pour trouver un « vrai travail »</a:t>
                      </a:r>
                    </a:p>
                    <a:p>
                      <a:pPr marL="342900" lvl="0" indent="-342900" algn="l">
                        <a:lnSpc>
                          <a:spcPts val="1300"/>
                        </a:lnSpc>
                        <a:spcAft>
                          <a:spcPts val="1000"/>
                        </a:spcAft>
                        <a:buFont typeface="Symbol" panose="05050102010706020507" pitchFamily="18" charset="2"/>
                        <a:buChar char=""/>
                      </a:pPr>
                      <a:r>
                        <a:rPr lang="fr-FR" sz="1300" dirty="0">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Les enquêteurs à temps partiel pour bénéficier des indemnités de Pôle Emploi ou compléter une retraite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l" defTabSz="914400" rtl="0" eaLnBrk="1" latinLnBrk="0" hangingPunct="1">
                        <a:lnSpc>
                          <a:spcPts val="1300"/>
                        </a:lnSpc>
                        <a:spcBef>
                          <a:spcPts val="600"/>
                        </a:spcBef>
                        <a:spcAft>
                          <a:spcPts val="1000"/>
                        </a:spcAft>
                        <a:buFont typeface="Symbol" panose="05050102010706020507" pitchFamily="18" charset="2"/>
                        <a:buChar char=""/>
                      </a:pPr>
                      <a:r>
                        <a:rPr lang="fr-FR" sz="1300" kern="1200" dirty="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 </a:t>
                      </a:r>
                      <a:r>
                        <a:rPr lang="fr-FR" sz="1300" kern="1200" dirty="0" smtClean="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Le temps partiel comme contrainte dans la recherche d’emploi</a:t>
                      </a:r>
                    </a:p>
                    <a:p>
                      <a:pPr marL="342900" lvl="0" indent="-342900" algn="l" defTabSz="914400" rtl="0" eaLnBrk="1" latinLnBrk="0" hangingPunct="1">
                        <a:lnSpc>
                          <a:spcPts val="1300"/>
                        </a:lnSpc>
                        <a:spcBef>
                          <a:spcPts val="600"/>
                        </a:spcBef>
                        <a:spcAft>
                          <a:spcPts val="1000"/>
                        </a:spcAft>
                        <a:buFont typeface="Symbol" panose="05050102010706020507" pitchFamily="18" charset="2"/>
                        <a:buChar char=""/>
                      </a:pPr>
                      <a:r>
                        <a:rPr lang="fr-FR" sz="1300" kern="1200" dirty="0" smtClean="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Les </a:t>
                      </a:r>
                      <a:r>
                        <a:rPr lang="fr-FR" sz="1300" kern="1200" dirty="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permanents à temps partiel pour raisons familiales ou privées</a:t>
                      </a:r>
                    </a:p>
                    <a:p>
                      <a:pPr marL="342900" lvl="0" indent="-342900" algn="l" defTabSz="914400" rtl="0" eaLnBrk="1" latinLnBrk="0" hangingPunct="1">
                        <a:lnSpc>
                          <a:spcPts val="1300"/>
                        </a:lnSpc>
                        <a:spcBef>
                          <a:spcPts val="600"/>
                        </a:spcBef>
                        <a:spcAft>
                          <a:spcPts val="1000"/>
                        </a:spcAft>
                        <a:buFont typeface="Symbol" panose="05050102010706020507" pitchFamily="18" charset="2"/>
                        <a:buChar char=""/>
                      </a:pPr>
                      <a:r>
                        <a:rPr lang="fr-FR" sz="1300" kern="1200" dirty="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Les non permanents à temps partiel pour raisons familiales ou privées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92710" algn="l">
                        <a:lnSpc>
                          <a:spcPts val="1300"/>
                        </a:lnSpc>
                        <a:spcBef>
                          <a:spcPts val="600"/>
                        </a:spcBef>
                        <a:spcAft>
                          <a:spcPts val="1000"/>
                        </a:spcAft>
                      </a:pPr>
                      <a:r>
                        <a:rPr lang="fr-FR" sz="1300" b="1" dirty="0">
                          <a:effectLst/>
                          <a:latin typeface="Verdana" panose="020B0604030504040204" pitchFamily="34" charset="0"/>
                          <a:ea typeface="Times New Roman" panose="02020603050405020304" pitchFamily="18" charset="0"/>
                          <a:cs typeface="Times New Roman" panose="02020603050405020304" pitchFamily="18" charset="0"/>
                        </a:rPr>
                        <a:t> </a:t>
                      </a:r>
                      <a:r>
                        <a:rPr lang="fr-FR" sz="1300" b="1" dirty="0" smtClean="0">
                          <a:effectLst/>
                          <a:latin typeface="Verdana" panose="020B0604030504040204" pitchFamily="34" charset="0"/>
                          <a:ea typeface="Times New Roman" panose="02020603050405020304" pitchFamily="18" charset="0"/>
                          <a:cs typeface="Times New Roman" panose="02020603050405020304" pitchFamily="18" charset="0"/>
                        </a:rPr>
                        <a:t>Le </a:t>
                      </a:r>
                      <a:r>
                        <a:rPr lang="fr-FR" sz="1300" b="1" dirty="0">
                          <a:effectLst/>
                          <a:latin typeface="Verdana" panose="020B0604030504040204" pitchFamily="34" charset="0"/>
                          <a:ea typeface="Times New Roman" panose="02020603050405020304" pitchFamily="18" charset="0"/>
                          <a:cs typeface="Times New Roman" panose="02020603050405020304" pitchFamily="18" charset="0"/>
                        </a:rPr>
                        <a:t>temps partiel comme solution d’emploi subie</a:t>
                      </a:r>
                      <a:endParaRPr lang="fr-FR" sz="13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lnSpc>
                          <a:spcPts val="1300"/>
                        </a:lnSpc>
                        <a:spcAft>
                          <a:spcPts val="1000"/>
                        </a:spcAft>
                        <a:buFont typeface="Symbol" panose="05050102010706020507" pitchFamily="18" charset="2"/>
                        <a:buChar char=""/>
                      </a:pPr>
                      <a:r>
                        <a:rPr lang="fr-FR" sz="1300" dirty="0">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Les permanents ayant dû réduire leur temps de travail à la demande de l’employeur</a:t>
                      </a:r>
                    </a:p>
                    <a:p>
                      <a:pPr marL="342900" lvl="0" indent="-342900" algn="l">
                        <a:lnSpc>
                          <a:spcPts val="1300"/>
                        </a:lnSpc>
                        <a:spcAft>
                          <a:spcPts val="1000"/>
                        </a:spcAft>
                        <a:buFont typeface="Symbol" panose="05050102010706020507" pitchFamily="18" charset="2"/>
                        <a:buChar char=""/>
                      </a:pPr>
                      <a:r>
                        <a:rPr lang="fr-FR" sz="1300" dirty="0">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Les non permanents souhaitant travailler davantage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56184">
                <a:tc>
                  <a:txBody>
                    <a:bodyPr/>
                    <a:lstStyle/>
                    <a:p>
                      <a:pPr marL="342900" lvl="0" indent="-342900" algn="l" defTabSz="914400" rtl="0" eaLnBrk="1" latinLnBrk="0" hangingPunct="1">
                        <a:lnSpc>
                          <a:spcPts val="1300"/>
                        </a:lnSpc>
                        <a:spcAft>
                          <a:spcPts val="1000"/>
                        </a:spcAft>
                        <a:buFont typeface="Symbol" panose="05050102010706020507" pitchFamily="18" charset="2"/>
                        <a:buChar char=""/>
                      </a:pPr>
                      <a:r>
                        <a:rPr lang="fr-FR" sz="1300" kern="1200" dirty="0" smtClean="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Statut dérogatoire ou accord pour un courrier </a:t>
                      </a:r>
                    </a:p>
                    <a:p>
                      <a:pPr marL="342900" lvl="0" indent="-342900" algn="l" defTabSz="914400" rtl="0" eaLnBrk="1" latinLnBrk="0" hangingPunct="1">
                        <a:lnSpc>
                          <a:spcPts val="1300"/>
                        </a:lnSpc>
                        <a:spcAft>
                          <a:spcPts val="1000"/>
                        </a:spcAft>
                        <a:buFont typeface="Symbol" panose="05050102010706020507" pitchFamily="18" charset="2"/>
                        <a:buChar char=""/>
                      </a:pPr>
                      <a:r>
                        <a:rPr lang="fr-FR" sz="1300" kern="1200" dirty="0" smtClean="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Certains refusent de travailler plus ils veulent bénéficier à plein des indemnités de Pôle Emploi</a:t>
                      </a:r>
                    </a:p>
                    <a:p>
                      <a:pPr marL="342900" lvl="0" indent="-342900" algn="l" defTabSz="914400" rtl="0" eaLnBrk="1" latinLnBrk="0" hangingPunct="1">
                        <a:lnSpc>
                          <a:spcPts val="1300"/>
                        </a:lnSpc>
                        <a:spcAft>
                          <a:spcPts val="1000"/>
                        </a:spcAft>
                        <a:buFont typeface="Symbol" panose="05050102010706020507" pitchFamily="18" charset="2"/>
                        <a:buChar char=""/>
                      </a:pPr>
                      <a:r>
                        <a:rPr lang="fr-FR" sz="1300" kern="1200" dirty="0" smtClean="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Refusent des engagements trop contraignants, d’où échec des CEIGA</a:t>
                      </a:r>
                      <a:endParaRPr lang="fr-FR" sz="1300" kern="1200" dirty="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l" defTabSz="914400" rtl="0" eaLnBrk="1" latinLnBrk="0" hangingPunct="1">
                        <a:lnSpc>
                          <a:spcPts val="1300"/>
                        </a:lnSpc>
                        <a:spcBef>
                          <a:spcPts val="600"/>
                        </a:spcBef>
                        <a:spcAft>
                          <a:spcPts val="1000"/>
                        </a:spcAft>
                        <a:buFont typeface="Symbol" panose="05050102010706020507" pitchFamily="18" charset="2"/>
                        <a:buChar char=""/>
                      </a:pPr>
                      <a:r>
                        <a:rPr lang="fr-FR" sz="1300" kern="1200" dirty="0" smtClean="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A priori, ne peuvent pas travailler davantage</a:t>
                      </a:r>
                      <a:endParaRPr lang="fr-FR" sz="1300" kern="1200" dirty="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l" defTabSz="914400" rtl="0" eaLnBrk="1" latinLnBrk="0" hangingPunct="1">
                        <a:lnSpc>
                          <a:spcPts val="1300"/>
                        </a:lnSpc>
                        <a:spcAft>
                          <a:spcPts val="1000"/>
                        </a:spcAft>
                        <a:buFont typeface="Symbol" panose="05050102010706020507" pitchFamily="18" charset="2"/>
                        <a:buChar char=""/>
                      </a:pPr>
                      <a:r>
                        <a:rPr lang="fr-FR" sz="1300" kern="1200" dirty="0" smtClean="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Souhaitent travailler plus, voir leur rémunération augmenter et se stabiliser</a:t>
                      </a:r>
                    </a:p>
                    <a:p>
                      <a:pPr marL="342900" lvl="0" indent="-342900" algn="l" defTabSz="914400" rtl="0" eaLnBrk="1" latinLnBrk="0" hangingPunct="1">
                        <a:lnSpc>
                          <a:spcPts val="1300"/>
                        </a:lnSpc>
                        <a:spcAft>
                          <a:spcPts val="1000"/>
                        </a:spcAft>
                        <a:buFont typeface="Symbol" panose="05050102010706020507" pitchFamily="18" charset="2"/>
                        <a:buChar char=""/>
                      </a:pPr>
                      <a:r>
                        <a:rPr lang="fr-FR" sz="1300" kern="1200" dirty="0" smtClean="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Souffrent de la précarisation</a:t>
                      </a:r>
                    </a:p>
                    <a:p>
                      <a:pPr marL="342900" lvl="0" indent="-342900" algn="l" defTabSz="914400" rtl="0" eaLnBrk="1" latinLnBrk="0" hangingPunct="1">
                        <a:lnSpc>
                          <a:spcPts val="1300"/>
                        </a:lnSpc>
                        <a:spcAft>
                          <a:spcPts val="1000"/>
                        </a:spcAft>
                        <a:buFont typeface="Symbol" panose="05050102010706020507" pitchFamily="18" charset="2"/>
                        <a:buChar char=""/>
                      </a:pPr>
                      <a:r>
                        <a:rPr lang="fr-FR" sz="1300" kern="1200" dirty="0" smtClean="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rPr>
                        <a:t>Souffrent plus de la flexibilité qu’ils n’en retirent de bénéficies</a:t>
                      </a:r>
                      <a:endParaRPr lang="fr-FR" sz="1300" kern="1200" dirty="0">
                        <a:solidFill>
                          <a:schemeClr val="tx1"/>
                        </a:solidFill>
                        <a:effectLst/>
                        <a:uFill>
                          <a:solidFill>
                            <a:srgbClr val="FF0000"/>
                          </a:solidFill>
                        </a:uFill>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Flèche droite 7"/>
          <p:cNvSpPr/>
          <p:nvPr/>
        </p:nvSpPr>
        <p:spPr>
          <a:xfrm>
            <a:off x="283766" y="1404367"/>
            <a:ext cx="10225136" cy="315912"/>
          </a:xfrm>
          <a:prstGeom prst="rightArrow">
            <a:avLst/>
          </a:prstGeom>
          <a:solidFill>
            <a:srgbClr val="E61C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 name="Parallélogramme 5"/>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9" name="Image 8"/>
          <p:cNvPicPr/>
          <p:nvPr/>
        </p:nvPicPr>
        <p:blipFill>
          <a:blip r:embed="rId2"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
        <p:nvSpPr>
          <p:cNvPr id="2" name="Titre 1"/>
          <p:cNvSpPr>
            <a:spLocks noGrp="1"/>
          </p:cNvSpPr>
          <p:nvPr>
            <p:ph type="title"/>
          </p:nvPr>
        </p:nvSpPr>
        <p:spPr>
          <a:xfrm>
            <a:off x="2538412" y="0"/>
            <a:ext cx="6984751" cy="971550"/>
          </a:xfrm>
        </p:spPr>
        <p:txBody>
          <a:bodyPr/>
          <a:lstStyle/>
          <a:p>
            <a:r>
              <a:rPr lang="fr-FR" dirty="0"/>
              <a:t>Les motivations du recours au temps </a:t>
            </a:r>
            <a:r>
              <a:rPr lang="fr-FR" dirty="0" smtClean="0"/>
              <a:t>partiel </a:t>
            </a:r>
            <a:r>
              <a:rPr lang="fr-FR" dirty="0"/>
              <a:t/>
            </a:r>
            <a:br>
              <a:rPr lang="fr-FR" dirty="0"/>
            </a:br>
            <a:r>
              <a:rPr lang="fr-FR" dirty="0" smtClean="0"/>
              <a:t>(3/3)</a:t>
            </a:r>
            <a:endParaRPr lang="fr-FR" dirty="0"/>
          </a:p>
        </p:txBody>
      </p:sp>
    </p:spTree>
    <p:extLst>
      <p:ext uri="{BB962C8B-B14F-4D97-AF65-F5344CB8AC3E}">
        <p14:creationId xmlns:p14="http://schemas.microsoft.com/office/powerpoint/2010/main" val="1744932654"/>
      </p:ext>
    </p:extLst>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modalités de mise en œuvre du temps </a:t>
            </a:r>
            <a:r>
              <a:rPr lang="fr-FR" dirty="0" smtClean="0"/>
              <a:t>partiel </a:t>
            </a:r>
            <a:endParaRPr lang="fr-FR" dirty="0"/>
          </a:p>
        </p:txBody>
      </p:sp>
      <p:sp>
        <p:nvSpPr>
          <p:cNvPr id="3" name="Espace réservé du contenu 2"/>
          <p:cNvSpPr>
            <a:spLocks noGrp="1"/>
          </p:cNvSpPr>
          <p:nvPr>
            <p:ph idx="1"/>
          </p:nvPr>
        </p:nvSpPr>
        <p:spPr>
          <a:xfrm>
            <a:off x="594172" y="1331913"/>
            <a:ext cx="9361041" cy="5184775"/>
          </a:xfrm>
        </p:spPr>
        <p:txBody>
          <a:bodyPr/>
          <a:lstStyle/>
          <a:p>
            <a:pPr lvl="0" algn="just"/>
            <a:r>
              <a:rPr lang="fr-FR" dirty="0" smtClean="0"/>
              <a:t>Dans le secteur des </a:t>
            </a:r>
            <a:r>
              <a:rPr lang="fr-FR" u="sng" dirty="0" smtClean="0"/>
              <a:t>Etudes et Sondages</a:t>
            </a:r>
            <a:r>
              <a:rPr lang="fr-FR" dirty="0" smtClean="0"/>
              <a:t>, la recherche de flexibilité, qui conduit </a:t>
            </a:r>
            <a:r>
              <a:rPr lang="fr-FR" dirty="0" smtClean="0"/>
              <a:t>au recours au </a:t>
            </a:r>
            <a:r>
              <a:rPr lang="fr-FR" dirty="0" smtClean="0"/>
              <a:t>temps partiel, s’exprime au travers de deux leviers :</a:t>
            </a:r>
          </a:p>
          <a:p>
            <a:pPr marL="846138" lvl="2" indent="-390525" algn="just">
              <a:spcBef>
                <a:spcPct val="20000"/>
              </a:spcBef>
              <a:buSzPct val="140000"/>
              <a:buFont typeface="Arial" panose="020B0604020202020204" pitchFamily="34" charset="0"/>
              <a:buChar char="•"/>
            </a:pPr>
            <a:r>
              <a:rPr lang="fr-FR" sz="2100" dirty="0">
                <a:ea typeface="+mn-ea"/>
              </a:rPr>
              <a:t>Le type et la durée du </a:t>
            </a:r>
            <a:r>
              <a:rPr lang="fr-FR" sz="2100" dirty="0" smtClean="0">
                <a:ea typeface="+mn-ea"/>
              </a:rPr>
              <a:t>contrats :</a:t>
            </a:r>
          </a:p>
          <a:p>
            <a:pPr marL="1368425" lvl="3" indent="-390525" algn="just">
              <a:spcBef>
                <a:spcPct val="20000"/>
              </a:spcBef>
              <a:buSzPct val="140000"/>
              <a:buFont typeface="Arial" panose="020B0604020202020204" pitchFamily="34" charset="0"/>
              <a:buChar char="•"/>
            </a:pPr>
            <a:r>
              <a:rPr lang="fr-FR" sz="2000" dirty="0">
                <a:solidFill>
                  <a:schemeClr val="tx1"/>
                </a:solidFill>
              </a:rPr>
              <a:t>contrats atypiques </a:t>
            </a:r>
            <a:r>
              <a:rPr lang="fr-FR" sz="2000" dirty="0" smtClean="0">
                <a:solidFill>
                  <a:schemeClr val="tx1"/>
                </a:solidFill>
              </a:rPr>
              <a:t>(principalement CDD d’usages) et </a:t>
            </a:r>
            <a:r>
              <a:rPr lang="fr-FR" sz="2000" dirty="0">
                <a:solidFill>
                  <a:schemeClr val="tx1"/>
                </a:solidFill>
              </a:rPr>
              <a:t>recours au </a:t>
            </a:r>
            <a:r>
              <a:rPr lang="fr-FR" sz="2000" dirty="0" err="1" smtClean="0">
                <a:solidFill>
                  <a:schemeClr val="tx1"/>
                </a:solidFill>
              </a:rPr>
              <a:t>non-salariat</a:t>
            </a:r>
            <a:r>
              <a:rPr lang="fr-FR" sz="2000" dirty="0" smtClean="0">
                <a:solidFill>
                  <a:schemeClr val="tx1"/>
                </a:solidFill>
              </a:rPr>
              <a:t> </a:t>
            </a:r>
          </a:p>
          <a:p>
            <a:pPr marL="1368425" lvl="3" indent="-390525" algn="just">
              <a:spcBef>
                <a:spcPct val="20000"/>
              </a:spcBef>
              <a:buSzPct val="140000"/>
              <a:buFont typeface="Arial" panose="020B0604020202020204" pitchFamily="34" charset="0"/>
              <a:buChar char="•"/>
            </a:pPr>
            <a:r>
              <a:rPr lang="fr-FR" sz="2000" dirty="0" smtClean="0">
                <a:solidFill>
                  <a:schemeClr val="tx1"/>
                </a:solidFill>
              </a:rPr>
              <a:t>contrats </a:t>
            </a:r>
            <a:r>
              <a:rPr lang="fr-FR" sz="2000" dirty="0">
                <a:solidFill>
                  <a:schemeClr val="tx1"/>
                </a:solidFill>
              </a:rPr>
              <a:t>courts, </a:t>
            </a:r>
            <a:r>
              <a:rPr lang="fr-FR" sz="2000" dirty="0" smtClean="0">
                <a:solidFill>
                  <a:schemeClr val="tx1"/>
                </a:solidFill>
              </a:rPr>
              <a:t>notamment contrats de </a:t>
            </a:r>
            <a:r>
              <a:rPr lang="fr-FR" sz="2000" dirty="0">
                <a:solidFill>
                  <a:schemeClr val="tx1"/>
                </a:solidFill>
              </a:rPr>
              <a:t>moins de 7 </a:t>
            </a:r>
            <a:r>
              <a:rPr lang="fr-FR" sz="2000" dirty="0" smtClean="0">
                <a:solidFill>
                  <a:schemeClr val="tx1"/>
                </a:solidFill>
              </a:rPr>
              <a:t>jours</a:t>
            </a:r>
          </a:p>
          <a:p>
            <a:pPr marL="977900" lvl="3" indent="0" algn="just">
              <a:spcBef>
                <a:spcPct val="20000"/>
              </a:spcBef>
              <a:buSzPct val="140000"/>
              <a:buNone/>
            </a:pPr>
            <a:endParaRPr lang="fr-FR" sz="2000" dirty="0" smtClean="0">
              <a:solidFill>
                <a:schemeClr val="tx1"/>
              </a:solidFill>
              <a:ea typeface="+mn-ea"/>
            </a:endParaRPr>
          </a:p>
          <a:p>
            <a:pPr marL="846138" lvl="2" indent="-390525" algn="just">
              <a:spcBef>
                <a:spcPct val="20000"/>
              </a:spcBef>
              <a:buSzPct val="140000"/>
              <a:buFont typeface="Arial" panose="020B0604020202020204" pitchFamily="34" charset="0"/>
              <a:buChar char="•"/>
            </a:pPr>
            <a:r>
              <a:rPr lang="fr-FR" sz="2100" dirty="0" smtClean="0">
                <a:ea typeface="+mn-ea"/>
              </a:rPr>
              <a:t>L’organisation </a:t>
            </a:r>
            <a:r>
              <a:rPr lang="fr-FR" sz="2100" dirty="0">
                <a:ea typeface="+mn-ea"/>
              </a:rPr>
              <a:t>du temps de </a:t>
            </a:r>
            <a:r>
              <a:rPr lang="fr-FR" sz="2100" dirty="0" smtClean="0">
                <a:ea typeface="+mn-ea"/>
              </a:rPr>
              <a:t>travail :</a:t>
            </a:r>
            <a:endParaRPr lang="fr-FR" sz="2100" dirty="0">
              <a:ea typeface="+mn-ea"/>
            </a:endParaRPr>
          </a:p>
          <a:p>
            <a:pPr marL="1368425" lvl="3" indent="-390525" algn="just">
              <a:spcBef>
                <a:spcPct val="20000"/>
              </a:spcBef>
              <a:buSzPct val="140000"/>
              <a:buFont typeface="Arial" panose="020B0604020202020204" pitchFamily="34" charset="0"/>
              <a:buChar char="•"/>
            </a:pPr>
            <a:r>
              <a:rPr lang="fr-FR" sz="2000" dirty="0">
                <a:solidFill>
                  <a:schemeClr val="tx1"/>
                </a:solidFill>
              </a:rPr>
              <a:t>Le temps de travail </a:t>
            </a:r>
            <a:r>
              <a:rPr lang="fr-FR" sz="2000" dirty="0" smtClean="0">
                <a:solidFill>
                  <a:schemeClr val="tx1"/>
                </a:solidFill>
              </a:rPr>
              <a:t>pas forcément précisé </a:t>
            </a:r>
            <a:r>
              <a:rPr lang="fr-FR" sz="2000" dirty="0">
                <a:solidFill>
                  <a:schemeClr val="tx1"/>
                </a:solidFill>
              </a:rPr>
              <a:t>sur le contrat</a:t>
            </a:r>
          </a:p>
          <a:p>
            <a:pPr marL="1368425" lvl="3" indent="-390525" algn="just">
              <a:spcBef>
                <a:spcPct val="20000"/>
              </a:spcBef>
              <a:buSzPct val="140000"/>
              <a:buFont typeface="Arial" panose="020B0604020202020204" pitchFamily="34" charset="0"/>
              <a:buChar char="•"/>
            </a:pPr>
            <a:r>
              <a:rPr lang="fr-FR" sz="2000" dirty="0">
                <a:solidFill>
                  <a:schemeClr val="tx1"/>
                </a:solidFill>
              </a:rPr>
              <a:t>Horaires de travail du contrat pas forcément respectés</a:t>
            </a:r>
          </a:p>
          <a:p>
            <a:pPr marL="1368425" lvl="3" indent="-390525" algn="just">
              <a:spcBef>
                <a:spcPct val="20000"/>
              </a:spcBef>
              <a:buSzPct val="140000"/>
              <a:buFont typeface="Arial" panose="020B0604020202020204" pitchFamily="34" charset="0"/>
              <a:buChar char="•"/>
            </a:pPr>
            <a:r>
              <a:rPr lang="fr-FR" sz="2000" dirty="0">
                <a:solidFill>
                  <a:schemeClr val="tx1"/>
                </a:solidFill>
              </a:rPr>
              <a:t>Parfois des délais de prévenance très courts</a:t>
            </a:r>
          </a:p>
          <a:p>
            <a:pPr marL="1368425" lvl="3" indent="-390525" algn="just">
              <a:spcBef>
                <a:spcPct val="20000"/>
              </a:spcBef>
              <a:buSzPct val="140000"/>
              <a:buFont typeface="Arial" panose="020B0604020202020204" pitchFamily="34" charset="0"/>
              <a:buChar char="•"/>
            </a:pPr>
            <a:r>
              <a:rPr lang="fr-FR" sz="2000" dirty="0">
                <a:solidFill>
                  <a:schemeClr val="tx1"/>
                </a:solidFill>
              </a:rPr>
              <a:t>Des heures complémentaires pas toujours majorées ou pas toujours suffisamment majorées</a:t>
            </a:r>
          </a:p>
          <a:p>
            <a:pPr algn="just"/>
            <a:endParaRPr lang="fr-FR" dirty="0"/>
          </a:p>
        </p:txBody>
      </p:sp>
      <p:sp>
        <p:nvSpPr>
          <p:cNvPr id="5" name="Parallélogramme 4"/>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Tree>
    <p:extLst>
      <p:ext uri="{BB962C8B-B14F-4D97-AF65-F5344CB8AC3E}">
        <p14:creationId xmlns:p14="http://schemas.microsoft.com/office/powerpoint/2010/main" val="3078153326"/>
      </p:ext>
    </p:extLst>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incidences de la mise en œuvre du temps partiel dans le branche </a:t>
            </a:r>
          </a:p>
        </p:txBody>
      </p:sp>
      <p:sp>
        <p:nvSpPr>
          <p:cNvPr id="3" name="Espace réservé du contenu 2"/>
          <p:cNvSpPr>
            <a:spLocks noGrp="1"/>
          </p:cNvSpPr>
          <p:nvPr>
            <p:ph idx="1"/>
          </p:nvPr>
        </p:nvSpPr>
        <p:spPr>
          <a:xfrm>
            <a:off x="450156" y="1044327"/>
            <a:ext cx="10009112" cy="6048672"/>
          </a:xfrm>
        </p:spPr>
        <p:txBody>
          <a:bodyPr>
            <a:normAutofit fontScale="85000" lnSpcReduction="20000"/>
          </a:bodyPr>
          <a:lstStyle/>
          <a:p>
            <a:r>
              <a:rPr lang="fr-FR" sz="2400" dirty="0" smtClean="0"/>
              <a:t>Pour </a:t>
            </a:r>
            <a:r>
              <a:rPr lang="fr-FR" sz="2400" dirty="0"/>
              <a:t>les </a:t>
            </a:r>
            <a:r>
              <a:rPr lang="fr-FR" sz="2400" dirty="0" smtClean="0"/>
              <a:t>employeurs :</a:t>
            </a:r>
            <a:endParaRPr lang="fr-FR" sz="2400" dirty="0"/>
          </a:p>
          <a:p>
            <a:pPr marL="846138" lvl="2" indent="-390525" algn="just">
              <a:spcBef>
                <a:spcPts val="600"/>
              </a:spcBef>
              <a:spcAft>
                <a:spcPts val="600"/>
              </a:spcAft>
              <a:buSzPct val="140000"/>
              <a:buFont typeface="Arial" panose="020B0604020202020204" pitchFamily="34" charset="0"/>
              <a:buChar char="•"/>
            </a:pPr>
            <a:r>
              <a:rPr lang="fr-FR" sz="2100" dirty="0">
                <a:ea typeface="+mn-ea"/>
              </a:rPr>
              <a:t>de nombreux « arrangements avec la loi » sous des formes diverses</a:t>
            </a:r>
          </a:p>
          <a:p>
            <a:pPr marL="846138" lvl="2" indent="-390525" algn="just">
              <a:spcBef>
                <a:spcPts val="600"/>
              </a:spcBef>
              <a:spcAft>
                <a:spcPts val="600"/>
              </a:spcAft>
              <a:buSzPct val="140000"/>
              <a:buFont typeface="Arial" panose="020B0604020202020204" pitchFamily="34" charset="0"/>
              <a:buChar char="•"/>
            </a:pPr>
            <a:r>
              <a:rPr lang="fr-FR" sz="2100" dirty="0">
                <a:ea typeface="+mn-ea"/>
              </a:rPr>
              <a:t>des risques de contentieux réels (CEIGA non proposés, heures complémentaires non majorées ou pas assez majorées…) </a:t>
            </a:r>
          </a:p>
          <a:p>
            <a:pPr marL="846138" lvl="2" indent="-390525" algn="just">
              <a:spcBef>
                <a:spcPts val="600"/>
              </a:spcBef>
              <a:spcAft>
                <a:spcPts val="600"/>
              </a:spcAft>
              <a:buSzPct val="140000"/>
              <a:buFont typeface="Arial" panose="020B0604020202020204" pitchFamily="34" charset="0"/>
              <a:buChar char="•"/>
            </a:pPr>
            <a:r>
              <a:rPr lang="fr-FR" sz="2100" dirty="0">
                <a:ea typeface="+mn-ea"/>
              </a:rPr>
              <a:t>des coûts de gestion administrative non négligeables</a:t>
            </a:r>
          </a:p>
          <a:p>
            <a:endParaRPr lang="fr-FR" dirty="0" smtClean="0"/>
          </a:p>
          <a:p>
            <a:pPr lvl="0"/>
            <a:r>
              <a:rPr lang="fr-FR" sz="2400" dirty="0" smtClean="0"/>
              <a:t>Des </a:t>
            </a:r>
            <a:r>
              <a:rPr lang="fr-FR" sz="2400" dirty="0"/>
              <a:t>enquêteurs entre flexibilité imposée par l’employeur et négociation de leur propre disponibilité </a:t>
            </a:r>
          </a:p>
          <a:p>
            <a:pPr marL="846138" lvl="2" indent="-390525" algn="just">
              <a:spcBef>
                <a:spcPts val="600"/>
              </a:spcBef>
              <a:spcAft>
                <a:spcPts val="600"/>
              </a:spcAft>
              <a:buSzPct val="140000"/>
              <a:buFont typeface="Arial" panose="020B0604020202020204" pitchFamily="34" charset="0"/>
              <a:buChar char="•"/>
            </a:pPr>
            <a:r>
              <a:rPr lang="fr-FR" sz="2100" dirty="0">
                <a:ea typeface="+mn-ea"/>
              </a:rPr>
              <a:t>Les motifs de satisfaction :</a:t>
            </a:r>
          </a:p>
          <a:p>
            <a:pPr marL="1368425" lvl="3" indent="-390525" algn="just">
              <a:spcBef>
                <a:spcPct val="20000"/>
              </a:spcBef>
              <a:spcAft>
                <a:spcPts val="300"/>
              </a:spcAft>
              <a:buSzPct val="140000"/>
              <a:buFont typeface="Arial" panose="020B0604020202020204" pitchFamily="34" charset="0"/>
              <a:buChar char="•"/>
            </a:pPr>
            <a:r>
              <a:rPr lang="fr-FR" sz="2000" dirty="0">
                <a:solidFill>
                  <a:schemeClr val="tx1"/>
                </a:solidFill>
              </a:rPr>
              <a:t>Emplois facilement accessibles</a:t>
            </a:r>
          </a:p>
          <a:p>
            <a:pPr marL="1368425" lvl="3" indent="-390525" algn="just">
              <a:spcBef>
                <a:spcPct val="20000"/>
              </a:spcBef>
              <a:spcAft>
                <a:spcPts val="300"/>
              </a:spcAft>
              <a:buSzPct val="140000"/>
              <a:buFont typeface="Arial" panose="020B0604020202020204" pitchFamily="34" charset="0"/>
              <a:buChar char="•"/>
            </a:pPr>
            <a:r>
              <a:rPr lang="fr-FR" sz="2000" dirty="0">
                <a:solidFill>
                  <a:schemeClr val="tx1"/>
                </a:solidFill>
              </a:rPr>
              <a:t>Diversité des tâches</a:t>
            </a:r>
          </a:p>
          <a:p>
            <a:pPr marL="1368425" lvl="3" indent="-390525" algn="just">
              <a:spcBef>
                <a:spcPct val="20000"/>
              </a:spcBef>
              <a:spcAft>
                <a:spcPts val="300"/>
              </a:spcAft>
              <a:buSzPct val="140000"/>
              <a:buFont typeface="Arial" panose="020B0604020202020204" pitchFamily="34" charset="0"/>
              <a:buChar char="•"/>
            </a:pPr>
            <a:r>
              <a:rPr lang="fr-FR" sz="2000" dirty="0">
                <a:solidFill>
                  <a:schemeClr val="tx1"/>
                </a:solidFill>
              </a:rPr>
              <a:t>Possibilité de se consacrer à d’autres activités</a:t>
            </a:r>
          </a:p>
          <a:p>
            <a:pPr marL="1368425" lvl="3" indent="-390525" algn="just">
              <a:spcBef>
                <a:spcPct val="20000"/>
              </a:spcBef>
              <a:spcAft>
                <a:spcPts val="300"/>
              </a:spcAft>
              <a:buSzPct val="140000"/>
              <a:buFont typeface="Arial" panose="020B0604020202020204" pitchFamily="34" charset="0"/>
              <a:buChar char="•"/>
            </a:pPr>
            <a:r>
              <a:rPr lang="fr-FR" sz="2000" dirty="0">
                <a:solidFill>
                  <a:schemeClr val="tx1"/>
                </a:solidFill>
              </a:rPr>
              <a:t>Possibilité de bénéficier d’indemnités de Pôle Emploi</a:t>
            </a:r>
          </a:p>
          <a:p>
            <a:pPr marL="846138" lvl="2" indent="-390525" algn="just">
              <a:spcBef>
                <a:spcPts val="600"/>
              </a:spcBef>
              <a:spcAft>
                <a:spcPts val="600"/>
              </a:spcAft>
              <a:buSzPct val="140000"/>
              <a:buFont typeface="Arial" panose="020B0604020202020204" pitchFamily="34" charset="0"/>
              <a:buChar char="•"/>
            </a:pPr>
            <a:r>
              <a:rPr lang="fr-FR" sz="2100" dirty="0">
                <a:ea typeface="+mn-ea"/>
              </a:rPr>
              <a:t>Les motifs </a:t>
            </a:r>
            <a:r>
              <a:rPr lang="fr-FR" sz="2100" dirty="0" smtClean="0">
                <a:ea typeface="+mn-ea"/>
              </a:rPr>
              <a:t>d’insatisfaction</a:t>
            </a:r>
            <a:r>
              <a:rPr lang="fr-FR" sz="2100" dirty="0">
                <a:ea typeface="+mn-ea"/>
              </a:rPr>
              <a:t> :</a:t>
            </a:r>
          </a:p>
          <a:p>
            <a:pPr marL="1368425" lvl="3" indent="-390525" algn="just">
              <a:spcBef>
                <a:spcPct val="20000"/>
              </a:spcBef>
              <a:spcAft>
                <a:spcPts val="300"/>
              </a:spcAft>
              <a:buSzPct val="140000"/>
              <a:buFont typeface="Arial" panose="020B0604020202020204" pitchFamily="34" charset="0"/>
              <a:buChar char="•"/>
            </a:pPr>
            <a:r>
              <a:rPr lang="fr-FR" sz="2000" dirty="0">
                <a:solidFill>
                  <a:schemeClr val="tx1"/>
                </a:solidFill>
              </a:rPr>
              <a:t>Insuffisance de la rémunération et des avantages sociaux associés</a:t>
            </a:r>
          </a:p>
          <a:p>
            <a:pPr marL="1368425" lvl="3" indent="-390525" algn="just">
              <a:spcBef>
                <a:spcPct val="20000"/>
              </a:spcBef>
              <a:spcAft>
                <a:spcPts val="300"/>
              </a:spcAft>
              <a:buSzPct val="140000"/>
              <a:buFont typeface="Arial" panose="020B0604020202020204" pitchFamily="34" charset="0"/>
              <a:buChar char="•"/>
            </a:pPr>
            <a:r>
              <a:rPr lang="fr-FR" sz="2000" dirty="0">
                <a:solidFill>
                  <a:schemeClr val="tx1"/>
                </a:solidFill>
              </a:rPr>
              <a:t>Insécurité de l’emploi et impossibilité d’anticiper sur l’importance de l’activité</a:t>
            </a:r>
          </a:p>
          <a:p>
            <a:pPr marL="1368425" lvl="3" indent="-390525" algn="just">
              <a:spcBef>
                <a:spcPct val="20000"/>
              </a:spcBef>
              <a:spcAft>
                <a:spcPts val="300"/>
              </a:spcAft>
              <a:buSzPct val="140000"/>
              <a:buFont typeface="Arial" panose="020B0604020202020204" pitchFamily="34" charset="0"/>
              <a:buChar char="•"/>
            </a:pPr>
            <a:r>
              <a:rPr lang="fr-FR" sz="2000" dirty="0">
                <a:solidFill>
                  <a:schemeClr val="tx1"/>
                </a:solidFill>
              </a:rPr>
              <a:t>La force des exigences de flexibilité</a:t>
            </a:r>
          </a:p>
          <a:p>
            <a:pPr marL="1887538" lvl="4" indent="-390525" algn="just">
              <a:lnSpc>
                <a:spcPct val="120000"/>
              </a:lnSpc>
              <a:buSzPct val="140000"/>
              <a:buFont typeface="Arial" panose="020B0604020202020204" pitchFamily="34" charset="0"/>
              <a:buChar char="•"/>
            </a:pPr>
            <a:r>
              <a:rPr lang="fr-FR" sz="1700" dirty="0">
                <a:solidFill>
                  <a:schemeClr val="tx1"/>
                </a:solidFill>
              </a:rPr>
              <a:t>Absence de visibilité sur l’éventualité d’un renouvellement du contrat ou d’un nouveau contrat</a:t>
            </a:r>
          </a:p>
          <a:p>
            <a:pPr marL="1887538" lvl="4" indent="-390525" algn="just">
              <a:lnSpc>
                <a:spcPct val="120000"/>
              </a:lnSpc>
              <a:buSzPct val="140000"/>
              <a:buFont typeface="Arial" panose="020B0604020202020204" pitchFamily="34" charset="0"/>
              <a:buChar char="•"/>
            </a:pPr>
            <a:r>
              <a:rPr lang="fr-FR" sz="1700" dirty="0">
                <a:solidFill>
                  <a:schemeClr val="tx1"/>
                </a:solidFill>
              </a:rPr>
              <a:t>Pour certains, « obligation » de se tenir à disposition de l’institut même hors contrat</a:t>
            </a:r>
          </a:p>
          <a:p>
            <a:pPr lvl="1"/>
            <a:endParaRPr lang="fr-FR" dirty="0"/>
          </a:p>
        </p:txBody>
      </p:sp>
      <p:sp>
        <p:nvSpPr>
          <p:cNvPr id="4" name="Parallélogramme 3"/>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Tree>
    <p:extLst>
      <p:ext uri="{BB962C8B-B14F-4D97-AF65-F5344CB8AC3E}">
        <p14:creationId xmlns:p14="http://schemas.microsoft.com/office/powerpoint/2010/main" val="3856044435"/>
      </p:ext>
    </p:extLst>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questions soulevées </a:t>
            </a:r>
            <a:r>
              <a:rPr lang="fr-FR" dirty="0" smtClean="0"/>
              <a:t/>
            </a:r>
            <a:br>
              <a:rPr lang="fr-FR" dirty="0" smtClean="0"/>
            </a:br>
            <a:r>
              <a:rPr lang="fr-FR" dirty="0" smtClean="0"/>
              <a:t>par </a:t>
            </a:r>
            <a:r>
              <a:rPr lang="fr-FR" dirty="0"/>
              <a:t>la loi du 14 juin </a:t>
            </a:r>
            <a:r>
              <a:rPr lang="fr-FR" dirty="0" smtClean="0"/>
              <a:t>2013</a:t>
            </a:r>
            <a:endParaRPr lang="fr-FR" dirty="0"/>
          </a:p>
        </p:txBody>
      </p:sp>
      <p:sp>
        <p:nvSpPr>
          <p:cNvPr id="3" name="Espace réservé du contenu 2"/>
          <p:cNvSpPr>
            <a:spLocks noGrp="1"/>
          </p:cNvSpPr>
          <p:nvPr>
            <p:ph idx="1"/>
          </p:nvPr>
        </p:nvSpPr>
        <p:spPr>
          <a:xfrm>
            <a:off x="162124" y="1044327"/>
            <a:ext cx="10153129" cy="5904656"/>
          </a:xfrm>
        </p:spPr>
        <p:txBody>
          <a:bodyPr>
            <a:normAutofit/>
          </a:bodyPr>
          <a:lstStyle/>
          <a:p>
            <a:pPr algn="just"/>
            <a:r>
              <a:rPr lang="fr-FR" dirty="0" smtClean="0"/>
              <a:t>Pour </a:t>
            </a:r>
            <a:r>
              <a:rPr lang="fr-FR" dirty="0"/>
              <a:t>les employeurs, l</a:t>
            </a:r>
            <a:r>
              <a:rPr lang="fr-FR" dirty="0" smtClean="0"/>
              <a:t>a </a:t>
            </a:r>
            <a:r>
              <a:rPr lang="fr-FR" dirty="0"/>
              <a:t>loi de sécurisation de l’emploi du 14 juin </a:t>
            </a:r>
            <a:r>
              <a:rPr lang="fr-FR" dirty="0" smtClean="0"/>
              <a:t>2013 représente une contrainte </a:t>
            </a:r>
            <a:r>
              <a:rPr lang="fr-FR" dirty="0"/>
              <a:t>très </a:t>
            </a:r>
            <a:r>
              <a:rPr lang="fr-FR" dirty="0" smtClean="0"/>
              <a:t>forte, perçue comme inadaptée </a:t>
            </a:r>
            <a:r>
              <a:rPr lang="fr-FR" dirty="0"/>
              <a:t>au secteur et à son </a:t>
            </a:r>
            <a:r>
              <a:rPr lang="fr-FR" dirty="0" smtClean="0"/>
              <a:t>activité :</a:t>
            </a:r>
          </a:p>
          <a:p>
            <a:pPr marL="846138" lvl="2" indent="-390525" algn="just">
              <a:lnSpc>
                <a:spcPct val="90000"/>
              </a:lnSpc>
              <a:spcBef>
                <a:spcPct val="20000"/>
              </a:spcBef>
              <a:buSzPct val="140000"/>
              <a:buFont typeface="Arial" panose="020B0604020202020204" pitchFamily="34" charset="0"/>
              <a:buChar char="•"/>
            </a:pPr>
            <a:r>
              <a:rPr lang="fr-FR" sz="1800" dirty="0">
                <a:ea typeface="+mn-ea"/>
              </a:rPr>
              <a:t>Un début de mise en œuvre de la loi dans une logique de maintien de la flexibilité qui se traduit dans des stratégies de contournement de la loi plus ou moins maitrisées pour éviter la contrainte des 24 heures </a:t>
            </a:r>
            <a:r>
              <a:rPr lang="fr-FR" sz="1800" dirty="0" smtClean="0">
                <a:ea typeface="+mn-ea"/>
              </a:rPr>
              <a:t>minimales</a:t>
            </a:r>
          </a:p>
          <a:p>
            <a:pPr marL="846138" lvl="2" indent="-390525" algn="just">
              <a:lnSpc>
                <a:spcPct val="90000"/>
              </a:lnSpc>
              <a:spcBef>
                <a:spcPct val="20000"/>
              </a:spcBef>
              <a:buSzPct val="140000"/>
              <a:buFont typeface="Arial" panose="020B0604020202020204" pitchFamily="34" charset="0"/>
              <a:buChar char="•"/>
            </a:pPr>
            <a:r>
              <a:rPr lang="fr-FR" sz="1800" dirty="0" smtClean="0">
                <a:ea typeface="+mn-ea"/>
              </a:rPr>
              <a:t>La réponse à la contrainte juridique et au risque de contentieux </a:t>
            </a:r>
            <a:r>
              <a:rPr lang="fr-FR" sz="1800" dirty="0">
                <a:ea typeface="+mn-ea"/>
              </a:rPr>
              <a:t>pourrait être une contraction des viviers de recrutement aux profils « dérogatoires » (étudiants, personnes acceptant d’établir une demande de dérogation…) </a:t>
            </a:r>
          </a:p>
          <a:p>
            <a:pPr algn="just"/>
            <a:endParaRPr lang="fr-FR" sz="1800" dirty="0"/>
          </a:p>
          <a:p>
            <a:pPr marL="390525" lvl="1" indent="-390525" algn="just">
              <a:spcBef>
                <a:spcPct val="20000"/>
              </a:spcBef>
              <a:buSzPct val="140000"/>
              <a:buBlip>
                <a:blip r:embed="rId2"/>
              </a:buBlip>
            </a:pPr>
            <a:r>
              <a:rPr lang="fr-FR" sz="2100" u="none" dirty="0">
                <a:solidFill>
                  <a:schemeClr val="tx1"/>
                </a:solidFill>
                <a:ea typeface="+mn-ea"/>
              </a:rPr>
              <a:t>Quant aux enquêteurs, ils sont très peu informés </a:t>
            </a:r>
            <a:r>
              <a:rPr lang="fr-FR" sz="2100" u="none" dirty="0" smtClean="0">
                <a:solidFill>
                  <a:schemeClr val="tx1"/>
                </a:solidFill>
                <a:ea typeface="+mn-ea"/>
              </a:rPr>
              <a:t>: </a:t>
            </a:r>
            <a:endParaRPr lang="fr-FR" sz="2100" u="none" dirty="0">
              <a:solidFill>
                <a:schemeClr val="tx1"/>
              </a:solidFill>
              <a:ea typeface="+mn-ea"/>
            </a:endParaRPr>
          </a:p>
          <a:p>
            <a:pPr marL="846138" lvl="2" indent="-390525" algn="just">
              <a:lnSpc>
                <a:spcPct val="90000"/>
              </a:lnSpc>
              <a:spcBef>
                <a:spcPct val="20000"/>
              </a:spcBef>
              <a:buSzPct val="140000"/>
              <a:buFont typeface="Arial" panose="020B0604020202020204" pitchFamily="34" charset="0"/>
              <a:buChar char="•"/>
            </a:pPr>
            <a:r>
              <a:rPr lang="fr-FR" sz="1800" dirty="0" smtClean="0">
                <a:ea typeface="+mn-ea"/>
              </a:rPr>
              <a:t>Ceux </a:t>
            </a:r>
            <a:r>
              <a:rPr lang="fr-FR" sz="1800" dirty="0">
                <a:ea typeface="+mn-ea"/>
              </a:rPr>
              <a:t>qui travaillent dans le cadre de contrats de moins de 7 jours ainsi que ceux payés à la </a:t>
            </a:r>
            <a:r>
              <a:rPr lang="fr-FR" sz="1800" dirty="0" smtClean="0">
                <a:ea typeface="+mn-ea"/>
              </a:rPr>
              <a:t>tâche, </a:t>
            </a:r>
            <a:r>
              <a:rPr lang="fr-FR" sz="1800" dirty="0">
                <a:ea typeface="+mn-ea"/>
              </a:rPr>
              <a:t>ne se sentent pas concernés. </a:t>
            </a:r>
          </a:p>
          <a:p>
            <a:pPr marL="846138" lvl="2" indent="-390525" algn="just">
              <a:lnSpc>
                <a:spcPct val="90000"/>
              </a:lnSpc>
              <a:spcBef>
                <a:spcPct val="20000"/>
              </a:spcBef>
              <a:buSzPct val="140000"/>
              <a:buFont typeface="Arial" panose="020B0604020202020204" pitchFamily="34" charset="0"/>
              <a:buChar char="•"/>
            </a:pPr>
            <a:r>
              <a:rPr lang="fr-FR" sz="1800" dirty="0">
                <a:ea typeface="+mn-ea"/>
              </a:rPr>
              <a:t>Certains enquêteurs se disent </a:t>
            </a:r>
            <a:r>
              <a:rPr lang="fr-FR" sz="1800" dirty="0" smtClean="0">
                <a:ea typeface="+mn-ea"/>
              </a:rPr>
              <a:t>intéressés </a:t>
            </a:r>
            <a:r>
              <a:rPr lang="fr-FR" sz="1800" dirty="0">
                <a:ea typeface="+mn-ea"/>
              </a:rPr>
              <a:t>par l’annualisation ou par « un contrat CEIGA </a:t>
            </a:r>
            <a:r>
              <a:rPr lang="fr-FR" sz="1800" dirty="0" smtClean="0">
                <a:ea typeface="+mn-ea"/>
              </a:rPr>
              <a:t>compatible </a:t>
            </a:r>
            <a:r>
              <a:rPr lang="fr-FR" sz="1800" dirty="0">
                <a:ea typeface="+mn-ea"/>
              </a:rPr>
              <a:t>avec le versement des indemnités de Pôle </a:t>
            </a:r>
            <a:r>
              <a:rPr lang="fr-FR" sz="1800" dirty="0" smtClean="0">
                <a:ea typeface="+mn-ea"/>
              </a:rPr>
              <a:t>Emploi » </a:t>
            </a:r>
            <a:endParaRPr lang="fr-FR" sz="1800" dirty="0">
              <a:ea typeface="+mn-ea"/>
            </a:endParaRPr>
          </a:p>
          <a:p>
            <a:pPr marL="846138" lvl="2" indent="-390525" algn="just">
              <a:lnSpc>
                <a:spcPct val="90000"/>
              </a:lnSpc>
              <a:spcBef>
                <a:spcPct val="20000"/>
              </a:spcBef>
              <a:buSzPct val="140000"/>
              <a:buFont typeface="Arial" panose="020B0604020202020204" pitchFamily="34" charset="0"/>
              <a:buChar char="•"/>
            </a:pPr>
            <a:r>
              <a:rPr lang="fr-FR" sz="1800" dirty="0">
                <a:ea typeface="+mn-ea"/>
              </a:rPr>
              <a:t>Avantage de la loi : une sécurité pour les enquêteurs les plus en difficulté</a:t>
            </a:r>
          </a:p>
          <a:p>
            <a:pPr marL="846138" lvl="2" indent="-390525" algn="just">
              <a:lnSpc>
                <a:spcPct val="90000"/>
              </a:lnSpc>
              <a:spcBef>
                <a:spcPct val="20000"/>
              </a:spcBef>
              <a:buSzPct val="140000"/>
              <a:buFont typeface="Arial" panose="020B0604020202020204" pitchFamily="34" charset="0"/>
              <a:buChar char="•"/>
            </a:pPr>
            <a:r>
              <a:rPr lang="fr-FR" sz="1800" dirty="0">
                <a:ea typeface="+mn-ea"/>
              </a:rPr>
              <a:t>Ils craignent cependant que la loi ne mettent en difficulté les entreprises, ce qui se traduirait par une diminution du niveau de rémunération et/ou du nombre d’enquêteurs</a:t>
            </a:r>
          </a:p>
          <a:p>
            <a:pPr algn="just"/>
            <a:endParaRPr lang="fr-FR" dirty="0"/>
          </a:p>
        </p:txBody>
      </p:sp>
      <p:sp>
        <p:nvSpPr>
          <p:cNvPr id="4" name="Parallélogramme 3"/>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Tree>
    <p:extLst>
      <p:ext uri="{BB962C8B-B14F-4D97-AF65-F5344CB8AC3E}">
        <p14:creationId xmlns:p14="http://schemas.microsoft.com/office/powerpoint/2010/main" val="1079940684"/>
      </p:ext>
    </p:extLst>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endParaRPr lang="fr-FR" dirty="0"/>
          </a:p>
          <a:p>
            <a:endParaRPr lang="fr-FR" dirty="0" smtClean="0"/>
          </a:p>
          <a:p>
            <a:r>
              <a:rPr lang="fr-FR" sz="3200" dirty="0" smtClean="0"/>
              <a:t>Perspectives en vue de la négociation de branche</a:t>
            </a:r>
            <a:endParaRPr lang="fr-FR" sz="3200" dirty="0"/>
          </a:p>
        </p:txBody>
      </p:sp>
      <p:sp>
        <p:nvSpPr>
          <p:cNvPr id="4" name="Parallélogramme 3"/>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Tree>
    <p:extLst>
      <p:ext uri="{BB962C8B-B14F-4D97-AF65-F5344CB8AC3E}">
        <p14:creationId xmlns:p14="http://schemas.microsoft.com/office/powerpoint/2010/main" val="1222970617"/>
      </p:ext>
    </p:extLst>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82404" y="0"/>
            <a:ext cx="5202684" cy="971550"/>
          </a:xfrm>
        </p:spPr>
        <p:txBody>
          <a:bodyPr/>
          <a:lstStyle/>
          <a:p>
            <a:r>
              <a:rPr lang="fr-FR" dirty="0" smtClean="0"/>
              <a:t>Quelles orientations pour l’accord ? (1/2)</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520866655"/>
              </p:ext>
            </p:extLst>
          </p:nvPr>
        </p:nvGraphicFramePr>
        <p:xfrm>
          <a:off x="162124" y="906244"/>
          <a:ext cx="10369151" cy="5734206"/>
        </p:xfrm>
        <a:graphic>
          <a:graphicData uri="http://schemas.openxmlformats.org/drawingml/2006/table">
            <a:tbl>
              <a:tblPr firstRow="1" firstCol="1" bandRow="1"/>
              <a:tblGrid>
                <a:gridCol w="1440160"/>
                <a:gridCol w="1656184"/>
                <a:gridCol w="4608512"/>
                <a:gridCol w="2664295"/>
              </a:tblGrid>
              <a:tr h="648072">
                <a:tc>
                  <a:txBody>
                    <a:bodyPr/>
                    <a:lstStyle/>
                    <a:p>
                      <a:pPr algn="ctr">
                        <a:lnSpc>
                          <a:spcPts val="1300"/>
                        </a:lnSpc>
                        <a:spcBef>
                          <a:spcPts val="600"/>
                        </a:spcBef>
                        <a:spcAft>
                          <a:spcPts val="0"/>
                        </a:spcAft>
                      </a:pPr>
                      <a:r>
                        <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 </a:t>
                      </a: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Logique </a:t>
                      </a:r>
                      <a:b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b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de l’accord</a:t>
                      </a:r>
                      <a:endParaRPr lang="fr-FR" sz="10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300"/>
                        </a:lnSpc>
                        <a:spcBef>
                          <a:spcPts val="600"/>
                        </a:spcBef>
                        <a:spcAft>
                          <a:spcPts val="0"/>
                        </a:spcAft>
                      </a:pPr>
                      <a:r>
                        <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fr-FR" sz="10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ts val="1300"/>
                        </a:lnSpc>
                        <a:spcBef>
                          <a:spcPts val="600"/>
                        </a:spcBef>
                        <a:spcAft>
                          <a:spcPts val="0"/>
                        </a:spcAft>
                      </a:pPr>
                      <a:r>
                        <a:rPr lang="fr-FR" sz="1000" b="1" i="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Rappel des dispositions de la loi du 14.06.2013</a:t>
                      </a:r>
                      <a:endParaRPr lang="fr-FR" sz="1000" b="1" i="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ts val="1300"/>
                        </a:lnSpc>
                        <a:spcBef>
                          <a:spcPts val="600"/>
                        </a:spcBef>
                        <a:spcAft>
                          <a:spcPts val="0"/>
                        </a:spcAft>
                      </a:pP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Accord </a:t>
                      </a:r>
                      <a:r>
                        <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dérogatoire </a:t>
                      </a:r>
                      <a:endPar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300"/>
                        </a:lnSpc>
                        <a:spcBef>
                          <a:spcPts val="600"/>
                        </a:spcBef>
                        <a:spcAft>
                          <a:spcPts val="0"/>
                        </a:spcAft>
                      </a:pP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motivé </a:t>
                      </a:r>
                      <a:r>
                        <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par l’incompatibilité </a:t>
                      </a: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de certaines dispositions de la Loi</a:t>
                      </a:r>
                      <a:b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b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avec </a:t>
                      </a:r>
                      <a:r>
                        <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les contraintes structurelles </a:t>
                      </a: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du secteur</a:t>
                      </a:r>
                      <a:r>
                        <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fr-FR" sz="10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ts val="1300"/>
                        </a:lnSpc>
                        <a:spcBef>
                          <a:spcPts val="600"/>
                        </a:spcBef>
                        <a:spcAft>
                          <a:spcPts val="0"/>
                        </a:spcAft>
                      </a:pPr>
                      <a:endParaRPr lang="fr-FR" sz="1000"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300"/>
                        </a:lnSpc>
                        <a:spcBef>
                          <a:spcPts val="600"/>
                        </a:spcBef>
                        <a:spcAft>
                          <a:spcPts val="0"/>
                        </a:spcAft>
                      </a:pP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Effets recherchés</a:t>
                      </a:r>
                      <a:endPar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905494">
                <a:tc>
                  <a:txBody>
                    <a:bodyPr/>
                    <a:lstStyle/>
                    <a:p>
                      <a:pPr algn="l">
                        <a:lnSpc>
                          <a:spcPts val="1300"/>
                        </a:lnSpc>
                        <a:spcBef>
                          <a:spcPts val="600"/>
                        </a:spcBef>
                        <a:spcAft>
                          <a:spcPts val="0"/>
                        </a:spcAft>
                      </a:pPr>
                      <a:r>
                        <a:rPr lang="fr-FR" sz="1000" b="1" dirty="0">
                          <a:effectLst/>
                          <a:latin typeface="Verdana" panose="020B0604030504040204" pitchFamily="34" charset="0"/>
                          <a:ea typeface="Times New Roman" panose="02020603050405020304" pitchFamily="18" charset="0"/>
                          <a:cs typeface="Times New Roman" panose="02020603050405020304" pitchFamily="18" charset="0"/>
                        </a:rPr>
                        <a:t>Durée minimale du travail et mode de calcul</a:t>
                      </a:r>
                      <a:endParaRPr lang="fr-FR"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i="1"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Seuil de 24 h</a:t>
                      </a:r>
                    </a:p>
                    <a:p>
                      <a:pPr marL="171450" indent="-171450" algn="l">
                        <a:lnSpc>
                          <a:spcPts val="1300"/>
                        </a:lnSpc>
                        <a:spcBef>
                          <a:spcPts val="600"/>
                        </a:spcBef>
                        <a:spcAft>
                          <a:spcPts val="0"/>
                        </a:spcAft>
                        <a:buFont typeface="Arial" panose="020B0604020202020204" pitchFamily="34" charset="0"/>
                        <a:buChar char="•"/>
                      </a:pPr>
                      <a:r>
                        <a:rPr lang="fr-FR" sz="1000" i="1"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Dérogations</a:t>
                      </a:r>
                      <a:r>
                        <a:rPr lang="fr-FR" sz="1000" i="1" baseline="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possibles selon le statut du salarié (ex : étudiants) ou bien à sa demande</a:t>
                      </a:r>
                      <a:endParaRPr lang="fr-FR" sz="1000" i="1"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Application</a:t>
                      </a:r>
                      <a:r>
                        <a:rPr lang="fr-FR" sz="1000"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 du seuil de 24 h </a:t>
                      </a:r>
                      <a:r>
                        <a:rPr lang="fr-FR" sz="1000" u="sng"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sauf p</a:t>
                      </a:r>
                      <a:r>
                        <a:rPr lang="fr-FR" sz="1000" u="sng"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our</a:t>
                      </a:r>
                      <a:r>
                        <a:rPr lang="fr-FR" sz="1000" u="sng"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 les </a:t>
                      </a:r>
                      <a:r>
                        <a:rPr lang="fr-FR" sz="1000" u="sng"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métiers d’enquêteurs </a:t>
                      </a:r>
                      <a:r>
                        <a:rPr lang="fr-FR" sz="1000" u="sng" dirty="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et </a:t>
                      </a:r>
                      <a:r>
                        <a:rPr lang="fr-FR" sz="1000" u="sng"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de superviseurs d’enquêtes</a:t>
                      </a:r>
                      <a:r>
                        <a:rPr lang="fr-FR" sz="1000" dirty="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 </a:t>
                      </a:r>
                      <a:r>
                        <a:rPr lang="fr-FR" sz="10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a:t>
                      </a:r>
                      <a:r>
                        <a:rPr lang="fr-FR" sz="1000" baseline="0" dirty="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 </a:t>
                      </a:r>
                      <a:r>
                        <a:rPr lang="fr-FR" sz="1000"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17,5 h par semaine soit l’équivalent d’un mi-temps, soit 2,9 h / jour sur 6 jours ou bien 3,5 h / jour sur 5 jours</a:t>
                      </a:r>
                    </a:p>
                    <a:p>
                      <a:pPr marL="628650" lvl="1" indent="-171450" algn="l">
                        <a:lnSpc>
                          <a:spcPts val="1300"/>
                        </a:lnSpc>
                        <a:spcBef>
                          <a:spcPts val="600"/>
                        </a:spcBef>
                        <a:spcAft>
                          <a:spcPts val="0"/>
                        </a:spcAft>
                        <a:buFont typeface="Arial" panose="020B0604020202020204" pitchFamily="34" charset="0"/>
                        <a:buChar char="•"/>
                      </a:pPr>
                      <a:r>
                        <a:rPr lang="fr-FR" sz="1000"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Variante : diminuer le seuil au prorata de la durée du contrat (ex : 17,5 h si le contrat est inférieur à 1 mois ; 15 h si le contrat est supérieur à un mois…)</a:t>
                      </a:r>
                    </a:p>
                    <a:p>
                      <a:pPr marL="171450" indent="-171450" algn="l">
                        <a:lnSpc>
                          <a:spcPts val="1300"/>
                        </a:lnSpc>
                        <a:spcBef>
                          <a:spcPts val="600"/>
                        </a:spcBef>
                        <a:spcAft>
                          <a:spcPts val="0"/>
                        </a:spcAft>
                        <a:buFont typeface="Arial" panose="020B0604020202020204" pitchFamily="34" charset="0"/>
                        <a:buChar char="•"/>
                      </a:pPr>
                      <a:r>
                        <a:rPr lang="fr-FR" sz="1000"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Possibilité explicite de calculer le temps de travail hebdomadaire sur une base mensuelle ou annualisée</a:t>
                      </a:r>
                    </a:p>
                    <a:p>
                      <a:pPr marL="171450" indent="-171450" algn="l">
                        <a:lnSpc>
                          <a:spcPts val="1300"/>
                        </a:lnSpc>
                        <a:spcBef>
                          <a:spcPts val="600"/>
                        </a:spcBef>
                        <a:spcAft>
                          <a:spcPts val="0"/>
                        </a:spcAft>
                        <a:buFont typeface="Arial" panose="020B0604020202020204" pitchFamily="34" charset="0"/>
                        <a:buChar char="•"/>
                      </a:pPr>
                      <a:r>
                        <a:rPr lang="fr-FR" sz="1000"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Point de discussion complémentaire : seuil </a:t>
                      </a:r>
                      <a:r>
                        <a:rPr lang="fr-FR" sz="10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de </a:t>
                      </a:r>
                      <a:r>
                        <a:rPr lang="fr-FR" sz="1000" dirty="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24 h sur une base multi-employeur </a:t>
                      </a:r>
                      <a:r>
                        <a:rPr lang="fr-FR" sz="10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(objectif à horizon </a:t>
                      </a:r>
                      <a:r>
                        <a:rPr lang="fr-FR" sz="1000" dirty="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sur 3-5 </a:t>
                      </a:r>
                      <a:r>
                        <a:rPr lang="fr-FR" sz="10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ans ou bien engagement à renégocier)</a:t>
                      </a: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dirty="0" smtClean="0">
                          <a:solidFill>
                            <a:srgbClr val="FFC000"/>
                          </a:solidFill>
                          <a:effectLst/>
                          <a:latin typeface="Verdana" panose="020B0604030504040204" pitchFamily="34" charset="0"/>
                          <a:ea typeface="Times New Roman" panose="02020603050405020304" pitchFamily="18" charset="0"/>
                          <a:cs typeface="Times New Roman" panose="02020603050405020304" pitchFamily="18" charset="0"/>
                        </a:rPr>
                        <a:t>Limitation de l’intérêt de</a:t>
                      </a:r>
                      <a:r>
                        <a:rPr lang="fr-FR" sz="1000" baseline="0" dirty="0" smtClean="0">
                          <a:solidFill>
                            <a:srgbClr val="FFC000"/>
                          </a:solidFill>
                          <a:effectLst/>
                          <a:latin typeface="Verdana" panose="020B0604030504040204" pitchFamily="34" charset="0"/>
                          <a:ea typeface="Times New Roman" panose="02020603050405020304" pitchFamily="18" charset="0"/>
                          <a:cs typeface="Times New Roman" panose="02020603050405020304" pitchFamily="18" charset="0"/>
                        </a:rPr>
                        <a:t> contrats de moins d’une semaine et/ou de leur succession</a:t>
                      </a:r>
                    </a:p>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kern="1200" baseline="0" dirty="0" smtClean="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Limitation du risque contentieux lié à la succession de contrats courts</a:t>
                      </a: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0302">
                <a:tc>
                  <a:txBody>
                    <a:bodyPr/>
                    <a:lstStyle/>
                    <a:p>
                      <a:pPr algn="l">
                        <a:lnSpc>
                          <a:spcPts val="1300"/>
                        </a:lnSpc>
                        <a:spcBef>
                          <a:spcPts val="600"/>
                        </a:spcBef>
                        <a:spcAft>
                          <a:spcPts val="0"/>
                        </a:spcAft>
                      </a:pPr>
                      <a:r>
                        <a:rPr lang="fr-FR" sz="1000" b="1" dirty="0">
                          <a:effectLst/>
                          <a:latin typeface="Verdana" panose="020B0604030504040204" pitchFamily="34" charset="0"/>
                          <a:ea typeface="Times New Roman" panose="02020603050405020304" pitchFamily="18" charset="0"/>
                          <a:cs typeface="Times New Roman" panose="02020603050405020304" pitchFamily="18" charset="0"/>
                        </a:rPr>
                        <a:t>Augmentation </a:t>
                      </a:r>
                      <a:r>
                        <a:rPr lang="fr-FR" sz="1000" b="1" dirty="0" smtClean="0">
                          <a:effectLst/>
                          <a:latin typeface="Verdana" panose="020B0604030504040204" pitchFamily="34" charset="0"/>
                          <a:ea typeface="Times New Roman" panose="02020603050405020304" pitchFamily="18" charset="0"/>
                          <a:cs typeface="Times New Roman" panose="02020603050405020304" pitchFamily="18" charset="0"/>
                        </a:rPr>
                        <a:t>temporaire du </a:t>
                      </a:r>
                      <a:r>
                        <a:rPr lang="fr-FR" sz="1000" b="1" dirty="0">
                          <a:effectLst/>
                          <a:latin typeface="Verdana" panose="020B0604030504040204" pitchFamily="34" charset="0"/>
                          <a:ea typeface="Times New Roman" panose="02020603050405020304" pitchFamily="18" charset="0"/>
                          <a:cs typeface="Times New Roman" panose="02020603050405020304" pitchFamily="18" charset="0"/>
                        </a:rPr>
                        <a:t>temps de travail (compléments d’heures)</a:t>
                      </a:r>
                      <a:endParaRPr lang="fr-FR"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i="1"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8 avenants au maximum par an et par salarié (sauf remplacement)</a:t>
                      </a:r>
                    </a:p>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i="1"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Pas de contrainte sur la durée</a:t>
                      </a: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Possibilité de limiter le nombre d’avenants (8</a:t>
                      </a:r>
                      <a:r>
                        <a:rPr lang="fr-FR" sz="1000"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 maximum)</a:t>
                      </a:r>
                      <a:endParaRPr lang="fr-FR" sz="10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Possibilité de limiter</a:t>
                      </a:r>
                      <a:r>
                        <a:rPr lang="fr-FR" sz="1000"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 </a:t>
                      </a:r>
                      <a:r>
                        <a:rPr lang="fr-FR" sz="10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la durée de travail cumulée sur une année</a:t>
                      </a:r>
                    </a:p>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Possibilité de négocier la majoration des compléments d’heures</a:t>
                      </a: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kern="1200" baseline="0" dirty="0" smtClean="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Amélioration de la prévisibilité de l’activité pour les salariés</a:t>
                      </a:r>
                    </a:p>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kern="1200" baseline="0" dirty="0" smtClean="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Limitation du risque contentieux lié à la durée de travail cumulée</a:t>
                      </a:r>
                    </a:p>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kern="1200" baseline="0" dirty="0" smtClean="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Limitation des incidences des compléments d’heures sur la masse salariale</a:t>
                      </a:r>
                    </a:p>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kern="1200" baseline="0" dirty="0" smtClean="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Amélioration de la rémunération des salariés</a:t>
                      </a: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7857">
                <a:tc>
                  <a:txBody>
                    <a:bodyPr/>
                    <a:lstStyle/>
                    <a:p>
                      <a:pPr algn="l">
                        <a:lnSpc>
                          <a:spcPts val="1300"/>
                        </a:lnSpc>
                        <a:spcBef>
                          <a:spcPts val="600"/>
                        </a:spcBef>
                        <a:spcAft>
                          <a:spcPts val="0"/>
                        </a:spcAft>
                      </a:pPr>
                      <a:r>
                        <a:rPr lang="fr-FR" sz="1000" b="1" dirty="0">
                          <a:effectLst/>
                          <a:latin typeface="Verdana" panose="020B0604030504040204" pitchFamily="34" charset="0"/>
                          <a:ea typeface="Times New Roman" panose="02020603050405020304" pitchFamily="18" charset="0"/>
                          <a:cs typeface="Times New Roman" panose="02020603050405020304" pitchFamily="18" charset="0"/>
                        </a:rPr>
                        <a:t>Modalités d’ajustement de la durée du travail (prévenance, contenu des avenants…)</a:t>
                      </a:r>
                      <a:endParaRPr lang="fr-FR"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i="1" kern="120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Délai de prévenance : 7 jours selon la loi ; 3 selon la CCN</a:t>
                      </a:r>
                    </a:p>
                    <a:p>
                      <a:pPr marL="171450" indent="-171450" algn="l">
                        <a:lnSpc>
                          <a:spcPts val="1300"/>
                        </a:lnSpc>
                        <a:spcBef>
                          <a:spcPts val="600"/>
                        </a:spcBef>
                        <a:spcAft>
                          <a:spcPts val="0"/>
                        </a:spcAft>
                        <a:buFont typeface="Arial" panose="020B0604020202020204" pitchFamily="34" charset="0"/>
                        <a:buChar char="•"/>
                      </a:pPr>
                      <a:endParaRPr lang="fr-FR" sz="1000" i="1" kern="12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kern="1200"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Possibilité de rallonger les délais </a:t>
                      </a:r>
                      <a:r>
                        <a:rPr lang="fr-FR" sz="1000" kern="1200" baseline="0" dirty="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de prévenance </a:t>
                      </a:r>
                      <a:r>
                        <a:rPr lang="fr-FR" sz="1000" kern="1200"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au-delà de 3 jours (d’autant plus que la mesure du temps de travail est opérée sur une période longue) </a:t>
                      </a:r>
                    </a:p>
                    <a:p>
                      <a:pPr marL="171450" indent="-171450" algn="l">
                        <a:lnSpc>
                          <a:spcPts val="1300"/>
                        </a:lnSpc>
                        <a:spcBef>
                          <a:spcPts val="600"/>
                        </a:spcBef>
                        <a:spcAft>
                          <a:spcPts val="0"/>
                        </a:spcAft>
                        <a:buFont typeface="Arial" panose="020B0604020202020204" pitchFamily="34" charset="0"/>
                        <a:buChar char="•"/>
                      </a:pPr>
                      <a:r>
                        <a:rPr lang="fr-FR" sz="1000" kern="1200"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Possibilité de rallonger le délai </a:t>
                      </a:r>
                      <a:r>
                        <a:rPr lang="fr-FR" sz="1000" kern="1200" baseline="0" dirty="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de décision du salarié</a:t>
                      </a: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kern="1200" baseline="0" dirty="0" smtClean="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Amélioration de la prévisibilité de l’activité pour les salariés (favorise le multi-employeurs)</a:t>
                      </a:r>
                      <a:endParaRPr lang="fr-FR" sz="1000" kern="1200" baseline="0" dirty="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Parallélogramme 3"/>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
        <p:nvSpPr>
          <p:cNvPr id="3" name="ZoneTexte 2"/>
          <p:cNvSpPr txBox="1"/>
          <p:nvPr/>
        </p:nvSpPr>
        <p:spPr>
          <a:xfrm>
            <a:off x="3978548" y="6444927"/>
            <a:ext cx="3024336" cy="954107"/>
          </a:xfrm>
          <a:prstGeom prst="rect">
            <a:avLst/>
          </a:prstGeom>
          <a:solidFill>
            <a:schemeClr val="bg1"/>
          </a:solidFill>
          <a:ln w="19050">
            <a:solidFill>
              <a:srgbClr val="00B0F0"/>
            </a:solidFill>
          </a:ln>
        </p:spPr>
        <p:txBody>
          <a:bodyPr wrap="square" rtlCol="0">
            <a:spAutoFit/>
          </a:bodyPr>
          <a:lstStyle/>
          <a:p>
            <a:r>
              <a:rPr lang="fr-FR" sz="1400" i="0" u="sng" dirty="0" smtClean="0">
                <a:solidFill>
                  <a:schemeClr val="tx1"/>
                </a:solidFill>
              </a:rPr>
              <a:t>Légende</a:t>
            </a:r>
          </a:p>
          <a:p>
            <a:pPr marL="285750" indent="-285750">
              <a:buFont typeface="Arial" panose="020B0604020202020204" pitchFamily="34" charset="0"/>
              <a:buChar char="•"/>
            </a:pPr>
            <a:r>
              <a:rPr lang="fr-FR" sz="1400" i="0" dirty="0" smtClean="0">
                <a:solidFill>
                  <a:srgbClr val="00B050"/>
                </a:solidFill>
              </a:rPr>
              <a:t>plutôt favorable aux salariés</a:t>
            </a:r>
          </a:p>
          <a:p>
            <a:pPr marL="285750" indent="-285750">
              <a:buFont typeface="Arial" panose="020B0604020202020204" pitchFamily="34" charset="0"/>
              <a:buChar char="•"/>
            </a:pPr>
            <a:r>
              <a:rPr lang="fr-FR" sz="1400" i="0" dirty="0" smtClean="0">
                <a:solidFill>
                  <a:srgbClr val="009EE0"/>
                </a:solidFill>
              </a:rPr>
              <a:t>plutôt favorable aux employeurs</a:t>
            </a:r>
          </a:p>
          <a:p>
            <a:pPr marL="285750" indent="-285750">
              <a:buFont typeface="Arial" panose="020B0604020202020204" pitchFamily="34" charset="0"/>
              <a:buChar char="•"/>
            </a:pPr>
            <a:r>
              <a:rPr lang="fr-FR" sz="1400" i="0" dirty="0" smtClean="0">
                <a:solidFill>
                  <a:srgbClr val="FFC000"/>
                </a:solidFill>
              </a:rPr>
              <a:t>intérêt conjoint</a:t>
            </a:r>
          </a:p>
        </p:txBody>
      </p:sp>
    </p:spTree>
    <p:extLst>
      <p:ext uri="{BB962C8B-B14F-4D97-AF65-F5344CB8AC3E}">
        <p14:creationId xmlns:p14="http://schemas.microsoft.com/office/powerpoint/2010/main" val="721181080"/>
      </p:ext>
    </p:extLst>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82404" y="0"/>
            <a:ext cx="5202684" cy="971550"/>
          </a:xfrm>
        </p:spPr>
        <p:txBody>
          <a:bodyPr/>
          <a:lstStyle/>
          <a:p>
            <a:r>
              <a:rPr lang="fr-FR" dirty="0" smtClean="0"/>
              <a:t>Quelles orientations pour l’accord ?</a:t>
            </a:r>
            <a:br>
              <a:rPr lang="fr-FR" dirty="0" smtClean="0"/>
            </a:br>
            <a:r>
              <a:rPr lang="fr-FR" dirty="0" smtClean="0"/>
              <a:t>(2/2)</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287894101"/>
              </p:ext>
            </p:extLst>
          </p:nvPr>
        </p:nvGraphicFramePr>
        <p:xfrm>
          <a:off x="162124" y="906244"/>
          <a:ext cx="10369151" cy="6102362"/>
        </p:xfrm>
        <a:graphic>
          <a:graphicData uri="http://schemas.openxmlformats.org/drawingml/2006/table">
            <a:tbl>
              <a:tblPr firstRow="1" firstCol="1" bandRow="1"/>
              <a:tblGrid>
                <a:gridCol w="1440160"/>
                <a:gridCol w="1656184"/>
                <a:gridCol w="4608512"/>
                <a:gridCol w="2664295"/>
              </a:tblGrid>
              <a:tr h="648072">
                <a:tc>
                  <a:txBody>
                    <a:bodyPr/>
                    <a:lstStyle/>
                    <a:p>
                      <a:pPr algn="ctr">
                        <a:lnSpc>
                          <a:spcPts val="1300"/>
                        </a:lnSpc>
                        <a:spcBef>
                          <a:spcPts val="600"/>
                        </a:spcBef>
                        <a:spcAft>
                          <a:spcPts val="0"/>
                        </a:spcAft>
                      </a:pPr>
                      <a:r>
                        <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 </a:t>
                      </a: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Logique </a:t>
                      </a:r>
                      <a:b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b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de l’accord</a:t>
                      </a:r>
                      <a:endParaRPr lang="fr-FR" sz="10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300"/>
                        </a:lnSpc>
                        <a:spcBef>
                          <a:spcPts val="600"/>
                        </a:spcBef>
                        <a:spcAft>
                          <a:spcPts val="0"/>
                        </a:spcAft>
                      </a:pPr>
                      <a:r>
                        <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fr-FR" sz="10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ts val="1300"/>
                        </a:lnSpc>
                        <a:spcBef>
                          <a:spcPts val="600"/>
                        </a:spcBef>
                        <a:spcAft>
                          <a:spcPts val="0"/>
                        </a:spcAft>
                      </a:pPr>
                      <a:r>
                        <a:rPr lang="fr-FR" sz="1000" b="1" i="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Rappel des dispositions de la loi du 14.06.2013</a:t>
                      </a:r>
                      <a:endParaRPr lang="fr-FR" sz="1000" b="1" i="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ts val="1300"/>
                        </a:lnSpc>
                        <a:spcBef>
                          <a:spcPts val="600"/>
                        </a:spcBef>
                        <a:spcAft>
                          <a:spcPts val="0"/>
                        </a:spcAft>
                      </a:pP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Accord </a:t>
                      </a:r>
                      <a:r>
                        <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dérogatoire </a:t>
                      </a:r>
                      <a:endPar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300"/>
                        </a:lnSpc>
                        <a:spcBef>
                          <a:spcPts val="600"/>
                        </a:spcBef>
                        <a:spcAft>
                          <a:spcPts val="0"/>
                        </a:spcAft>
                      </a:pP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motivé </a:t>
                      </a:r>
                      <a:r>
                        <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par l’incompatibilité </a:t>
                      </a: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de certaines dispositions de la Loi</a:t>
                      </a:r>
                      <a:b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b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avec </a:t>
                      </a:r>
                      <a:r>
                        <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les contraintes structurelles </a:t>
                      </a: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du secteur</a:t>
                      </a:r>
                      <a:r>
                        <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fr-FR" sz="10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ts val="1300"/>
                        </a:lnSpc>
                        <a:spcBef>
                          <a:spcPts val="600"/>
                        </a:spcBef>
                        <a:spcAft>
                          <a:spcPts val="0"/>
                        </a:spcAft>
                      </a:pPr>
                      <a:endParaRPr lang="fr-FR" sz="1000"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300"/>
                        </a:lnSpc>
                        <a:spcBef>
                          <a:spcPts val="600"/>
                        </a:spcBef>
                        <a:spcAft>
                          <a:spcPts val="0"/>
                        </a:spcAft>
                      </a:pPr>
                      <a:r>
                        <a:rPr lang="fr-FR" sz="1000" b="1" dirty="0" smtClean="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Effets recherchés</a:t>
                      </a:r>
                      <a:endParaRPr lang="fr-FR" sz="10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636676">
                <a:tc>
                  <a:txBody>
                    <a:bodyPr/>
                    <a:lstStyle/>
                    <a:p>
                      <a:pPr algn="l">
                        <a:lnSpc>
                          <a:spcPts val="1300"/>
                        </a:lnSpc>
                        <a:spcBef>
                          <a:spcPts val="600"/>
                        </a:spcBef>
                        <a:spcAft>
                          <a:spcPts val="0"/>
                        </a:spcAft>
                      </a:pPr>
                      <a:r>
                        <a:rPr lang="fr-FR" sz="1000" b="1" dirty="0">
                          <a:effectLst/>
                          <a:latin typeface="Verdana" panose="020B0604030504040204" pitchFamily="34" charset="0"/>
                          <a:ea typeface="Times New Roman" panose="02020603050405020304" pitchFamily="18" charset="0"/>
                          <a:cs typeface="Times New Roman" panose="02020603050405020304" pitchFamily="18" charset="0"/>
                        </a:rPr>
                        <a:t>Majoration des heures complémentaires</a:t>
                      </a:r>
                      <a:endParaRPr lang="fr-FR"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i="1" dirty="0" smtClean="0">
                          <a:effectLst/>
                          <a:latin typeface="Verdana" panose="020B0604030504040204" pitchFamily="34" charset="0"/>
                          <a:ea typeface="Times New Roman" panose="02020603050405020304" pitchFamily="18" charset="0"/>
                          <a:cs typeface="Times New Roman" panose="02020603050405020304" pitchFamily="18" charset="0"/>
                        </a:rPr>
                        <a:t>Majoration de 10 % jusqu’à 1/10</a:t>
                      </a:r>
                      <a:r>
                        <a:rPr lang="fr-FR" sz="1000" i="1" baseline="30000" dirty="0" smtClean="0">
                          <a:effectLst/>
                          <a:latin typeface="Verdana" panose="020B0604030504040204" pitchFamily="34" charset="0"/>
                          <a:ea typeface="Times New Roman" panose="02020603050405020304" pitchFamily="18" charset="0"/>
                          <a:cs typeface="Times New Roman" panose="02020603050405020304" pitchFamily="18" charset="0"/>
                        </a:rPr>
                        <a:t>ème</a:t>
                      </a:r>
                      <a:r>
                        <a:rPr lang="fr-FR" sz="1000" i="1" baseline="0" dirty="0" smtClean="0">
                          <a:effectLst/>
                          <a:latin typeface="Verdana" panose="020B0604030504040204" pitchFamily="34" charset="0"/>
                          <a:ea typeface="Times New Roman" panose="02020603050405020304" pitchFamily="18" charset="0"/>
                          <a:cs typeface="Times New Roman" panose="02020603050405020304" pitchFamily="18" charset="0"/>
                        </a:rPr>
                        <a:t> de la durée contractuelle (</a:t>
                      </a:r>
                      <a:r>
                        <a:rPr lang="fr-FR" sz="1000" i="1" dirty="0" smtClean="0">
                          <a:effectLst/>
                          <a:latin typeface="Verdana" panose="020B0604030504040204" pitchFamily="34" charset="0"/>
                          <a:ea typeface="Times New Roman" panose="02020603050405020304" pitchFamily="18" charset="0"/>
                          <a:cs typeface="Times New Roman" panose="02020603050405020304" pitchFamily="18" charset="0"/>
                        </a:rPr>
                        <a:t>1/3 dans la CCN)</a:t>
                      </a:r>
                    </a:p>
                    <a:p>
                      <a:pPr marL="171450" indent="-171450" algn="l">
                        <a:lnSpc>
                          <a:spcPts val="1300"/>
                        </a:lnSpc>
                        <a:spcBef>
                          <a:spcPts val="600"/>
                        </a:spcBef>
                        <a:spcAft>
                          <a:spcPts val="0"/>
                        </a:spcAft>
                        <a:buFont typeface="Arial" panose="020B0604020202020204" pitchFamily="34" charset="0"/>
                        <a:buChar char="•"/>
                      </a:pPr>
                      <a:r>
                        <a:rPr lang="fr-FR" sz="1000" i="1" dirty="0" smtClean="0">
                          <a:effectLst/>
                          <a:latin typeface="Verdana" panose="020B0604030504040204" pitchFamily="34" charset="0"/>
                          <a:ea typeface="Times New Roman" panose="02020603050405020304" pitchFamily="18" charset="0"/>
                          <a:cs typeface="Times New Roman" panose="02020603050405020304" pitchFamily="18" charset="0"/>
                        </a:rPr>
                        <a:t>25 % au-delà</a:t>
                      </a:r>
                      <a:endParaRPr lang="fr-FR" sz="1000" i="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kern="1200" baseline="0" dirty="0" smtClean="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Possibilité de maintenir la situation dérogatoire de la CCN </a:t>
                      </a:r>
                    </a:p>
                    <a:p>
                      <a:pPr marL="171450" indent="-171450" algn="l">
                        <a:lnSpc>
                          <a:spcPts val="1300"/>
                        </a:lnSpc>
                        <a:spcBef>
                          <a:spcPts val="600"/>
                        </a:spcBef>
                        <a:spcAft>
                          <a:spcPts val="0"/>
                        </a:spcAft>
                        <a:buFont typeface="Arial" panose="020B0604020202020204" pitchFamily="34" charset="0"/>
                        <a:buChar char="•"/>
                      </a:pPr>
                      <a:r>
                        <a:rPr lang="fr-FR" sz="1000" kern="1200" baseline="0" dirty="0" smtClean="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Possibilité d’améliorer le</a:t>
                      </a:r>
                      <a:r>
                        <a:rPr lang="fr-FR" sz="1000" dirty="0" smtClean="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s </a:t>
                      </a:r>
                      <a:r>
                        <a:rPr lang="fr-FR" sz="10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conditions de rémunération </a:t>
                      </a:r>
                      <a:r>
                        <a:rPr lang="fr-FR" sz="1000" dirty="0" smtClean="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(rapprochement</a:t>
                      </a:r>
                      <a:r>
                        <a:rPr lang="fr-FR" sz="1000" baseline="0" dirty="0" smtClean="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 du seuil légal de 10 % de la durée contractuelle)</a:t>
                      </a:r>
                      <a:endParaRPr lang="fr-FR" sz="10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kern="1200" baseline="0" dirty="0" smtClean="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Limitation des incidences des heures complémentaires sur la masse salariale</a:t>
                      </a:r>
                    </a:p>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kern="1200" baseline="0" dirty="0" smtClean="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Amélioration de la rémunération des salariés</a:t>
                      </a:r>
                    </a:p>
                    <a:p>
                      <a:pPr marL="171450" indent="-171450" algn="l">
                        <a:lnSpc>
                          <a:spcPts val="1300"/>
                        </a:lnSpc>
                        <a:spcBef>
                          <a:spcPts val="600"/>
                        </a:spcBef>
                        <a:spcAft>
                          <a:spcPts val="0"/>
                        </a:spcAft>
                        <a:buFont typeface="Arial" panose="020B0604020202020204" pitchFamily="34" charset="0"/>
                        <a:buChar char="•"/>
                      </a:pPr>
                      <a:endParaRPr lang="fr-FR" sz="1000" dirty="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2149">
                <a:tc>
                  <a:txBody>
                    <a:bodyPr/>
                    <a:lstStyle/>
                    <a:p>
                      <a:pPr algn="l">
                        <a:lnSpc>
                          <a:spcPts val="1300"/>
                        </a:lnSpc>
                        <a:spcBef>
                          <a:spcPts val="600"/>
                        </a:spcBef>
                        <a:spcAft>
                          <a:spcPts val="0"/>
                        </a:spcAft>
                      </a:pPr>
                      <a:r>
                        <a:rPr lang="fr-FR" sz="1000" b="1">
                          <a:effectLst/>
                          <a:latin typeface="Verdana" panose="020B0604030504040204" pitchFamily="34" charset="0"/>
                          <a:ea typeface="Times New Roman" panose="02020603050405020304" pitchFamily="18" charset="0"/>
                          <a:cs typeface="Times New Roman" panose="02020603050405020304" pitchFamily="18" charset="0"/>
                        </a:rPr>
                        <a:t>Organisation des horaires de travail, interruptions, regroupements…</a:t>
                      </a:r>
                      <a:endParaRPr lang="fr-FR"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ts val="1300"/>
                        </a:lnSpc>
                        <a:spcBef>
                          <a:spcPts val="600"/>
                        </a:spcBef>
                        <a:spcAft>
                          <a:spcPts val="0"/>
                        </a:spcAft>
                      </a:pPr>
                      <a:endParaRPr lang="fr-FR" sz="1000" i="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kern="1200" baseline="0" dirty="0" smtClean="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Révision de la disposition prévue par la CCN (une seule interruption d’une heure maximum ?)</a:t>
                      </a:r>
                    </a:p>
                    <a:p>
                      <a:pPr marL="171450" indent="-171450" algn="l">
                        <a:lnSpc>
                          <a:spcPts val="1300"/>
                        </a:lnSpc>
                        <a:spcBef>
                          <a:spcPts val="600"/>
                        </a:spcBef>
                        <a:spcAft>
                          <a:spcPts val="0"/>
                        </a:spcAft>
                        <a:buFont typeface="Arial" panose="020B0604020202020204" pitchFamily="34" charset="0"/>
                        <a:buChar char="•"/>
                      </a:pPr>
                      <a:r>
                        <a:rPr lang="fr-FR" sz="1000" kern="1200" baseline="0" dirty="0" smtClean="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Engagement </a:t>
                      </a:r>
                      <a:r>
                        <a:rPr lang="fr-FR" sz="1000" kern="1200" baseline="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rPr>
                        <a:t>à faciliter l’occupation d’un second emploi</a:t>
                      </a: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endParaRPr lang="fr-FR"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1786">
                <a:tc>
                  <a:txBody>
                    <a:bodyPr/>
                    <a:lstStyle/>
                    <a:p>
                      <a:pPr algn="l">
                        <a:lnSpc>
                          <a:spcPts val="1300"/>
                        </a:lnSpc>
                        <a:spcBef>
                          <a:spcPts val="600"/>
                        </a:spcBef>
                        <a:spcAft>
                          <a:spcPts val="0"/>
                        </a:spcAft>
                      </a:pPr>
                      <a:r>
                        <a:rPr lang="fr-FR" sz="1000" b="1" kern="120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Rémunération</a:t>
                      </a:r>
                      <a:endParaRPr lang="fr-FR" sz="1000" b="1" kern="12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ts val="1300"/>
                        </a:lnSpc>
                        <a:spcBef>
                          <a:spcPts val="600"/>
                        </a:spcBef>
                        <a:spcAft>
                          <a:spcPts val="0"/>
                        </a:spcAft>
                      </a:pPr>
                      <a:endParaRPr lang="fr-FR" sz="1000" i="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kern="12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Majoration spécifique de la rémunération horaire pour les contrats de moins d’une semaine et moins de 17,5 h (12,5</a:t>
                      </a:r>
                      <a:r>
                        <a:rPr lang="fr-FR" sz="1000" kern="1200" baseline="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 </a:t>
                      </a:r>
                      <a:r>
                        <a:rPr lang="fr-FR" sz="1000" kern="12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 au lieu de 10€)</a:t>
                      </a:r>
                    </a:p>
                    <a:p>
                      <a:pPr marL="171450" indent="-171450" algn="l">
                        <a:lnSpc>
                          <a:spcPts val="1300"/>
                        </a:lnSpc>
                        <a:spcBef>
                          <a:spcPts val="600"/>
                        </a:spcBef>
                        <a:spcAft>
                          <a:spcPts val="0"/>
                        </a:spcAft>
                        <a:buFont typeface="Arial" panose="020B0604020202020204" pitchFamily="34" charset="0"/>
                        <a:buChar char="•"/>
                      </a:pPr>
                      <a:endParaRPr lang="fr-FR" sz="1000" kern="1200" dirty="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kern="1200" baseline="0" dirty="0" smtClean="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Amélioration de la rémunération des salariés en contrat très court</a:t>
                      </a:r>
                    </a:p>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u="none" kern="1200" baseline="0" dirty="0" smtClean="0">
                          <a:solidFill>
                            <a:srgbClr val="FFC000"/>
                          </a:solidFill>
                          <a:effectLst/>
                          <a:latin typeface="Verdana" panose="020B0604030504040204" pitchFamily="34" charset="0"/>
                          <a:ea typeface="Times New Roman" panose="02020603050405020304" pitchFamily="18" charset="0"/>
                          <a:cs typeface="Times New Roman" panose="02020603050405020304" pitchFamily="18" charset="0"/>
                        </a:rPr>
                        <a:t>Limitation de l’intérêt des contrats les plus courts pour les entreprises</a:t>
                      </a: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1786">
                <a:tc>
                  <a:txBody>
                    <a:bodyPr/>
                    <a:lstStyle/>
                    <a:p>
                      <a:pPr algn="l">
                        <a:lnSpc>
                          <a:spcPts val="1300"/>
                        </a:lnSpc>
                        <a:spcBef>
                          <a:spcPts val="600"/>
                        </a:spcBef>
                        <a:spcAft>
                          <a:spcPts val="0"/>
                        </a:spcAft>
                      </a:pPr>
                      <a:r>
                        <a:rPr lang="fr-FR" sz="1000" b="1" dirty="0">
                          <a:effectLst/>
                          <a:latin typeface="Verdana" panose="020B0604030504040204" pitchFamily="34" charset="0"/>
                          <a:ea typeface="Times New Roman" panose="02020603050405020304" pitchFamily="18" charset="0"/>
                          <a:cs typeface="Times New Roman" panose="02020603050405020304" pitchFamily="18" charset="0"/>
                        </a:rPr>
                        <a:t>Avantages sociaux : santé et prévoyance, logement, transport</a:t>
                      </a:r>
                      <a:endParaRPr lang="fr-FR"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ts val="1300"/>
                        </a:lnSpc>
                        <a:spcBef>
                          <a:spcPts val="600"/>
                        </a:spcBef>
                        <a:spcAft>
                          <a:spcPts val="0"/>
                        </a:spcAft>
                      </a:pPr>
                      <a:endParaRPr lang="fr-FR" sz="1000" i="1">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kern="1200" dirty="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Accessibilité améliorée aux avantages sociaux dans l’entreprise quelle que soit la durée du contrat (titres restaurants, participation aux transports, etc</a:t>
                      </a:r>
                      <a:r>
                        <a:rPr lang="fr-FR" sz="1000" kern="12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a:t>
                      </a:r>
                    </a:p>
                    <a:p>
                      <a:pPr marL="171450" indent="-171450" algn="l">
                        <a:lnSpc>
                          <a:spcPts val="1300"/>
                        </a:lnSpc>
                        <a:spcBef>
                          <a:spcPts val="600"/>
                        </a:spcBef>
                        <a:spcAft>
                          <a:spcPts val="0"/>
                        </a:spcAft>
                        <a:buFont typeface="Arial" panose="020B0604020202020204" pitchFamily="34" charset="0"/>
                        <a:buChar char="•"/>
                      </a:pPr>
                      <a:r>
                        <a:rPr lang="fr-FR" sz="1000" kern="1200" dirty="0" smtClean="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rPr>
                        <a:t>Mutuelle et prévoyance : dispositions spécifiques à prévoir pour les personnes dont la durée de travail est la plus faible</a:t>
                      </a:r>
                      <a:endParaRPr lang="fr-FR" sz="1000" kern="1200" dirty="0">
                        <a:solidFill>
                          <a:schemeClr val="accent4"/>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dirty="0" smtClean="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Amélioration de l’accès aux avantages sociaux (limitation des effets négatifs des durées de travail les plus faibles)</a:t>
                      </a:r>
                      <a:endParaRPr lang="fr-FR" sz="1000" dirty="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2483">
                <a:tc>
                  <a:txBody>
                    <a:bodyPr/>
                    <a:lstStyle/>
                    <a:p>
                      <a:pPr algn="l">
                        <a:lnSpc>
                          <a:spcPts val="1300"/>
                        </a:lnSpc>
                        <a:spcBef>
                          <a:spcPts val="600"/>
                        </a:spcBef>
                        <a:spcAft>
                          <a:spcPts val="0"/>
                        </a:spcAft>
                      </a:pPr>
                      <a:r>
                        <a:rPr lang="fr-FR" sz="1000" b="1" dirty="0" err="1" smtClean="0">
                          <a:effectLst/>
                          <a:latin typeface="Verdana" panose="020B0604030504040204" pitchFamily="34" charset="0"/>
                          <a:ea typeface="Times New Roman" panose="02020603050405020304" pitchFamily="18" charset="0"/>
                          <a:cs typeface="Times New Roman" panose="02020603050405020304" pitchFamily="18" charset="0"/>
                        </a:rPr>
                        <a:t>Professionnalisa-tion</a:t>
                      </a:r>
                      <a:r>
                        <a:rPr lang="fr-FR" sz="1000" b="1" dirty="0" smtClean="0">
                          <a:effectLst/>
                          <a:latin typeface="Verdana" panose="020B0604030504040204" pitchFamily="34" charset="0"/>
                          <a:ea typeface="Times New Roman" panose="02020603050405020304" pitchFamily="18" charset="0"/>
                          <a:cs typeface="Times New Roman" panose="02020603050405020304" pitchFamily="18" charset="0"/>
                        </a:rPr>
                        <a:t> </a:t>
                      </a:r>
                      <a:r>
                        <a:rPr lang="fr-FR" sz="1000" b="1" dirty="0">
                          <a:effectLst/>
                          <a:latin typeface="Verdana" panose="020B0604030504040204" pitchFamily="34" charset="0"/>
                          <a:ea typeface="Times New Roman" panose="02020603050405020304" pitchFamily="18" charset="0"/>
                          <a:cs typeface="Times New Roman" panose="02020603050405020304" pitchFamily="18" charset="0"/>
                        </a:rPr>
                        <a:t>des enquêteurs</a:t>
                      </a:r>
                      <a:endParaRPr lang="fr-FR"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ts val="1300"/>
                        </a:lnSpc>
                        <a:spcBef>
                          <a:spcPts val="600"/>
                        </a:spcBef>
                        <a:spcAft>
                          <a:spcPts val="0"/>
                        </a:spcAft>
                      </a:pPr>
                      <a:endParaRPr lang="fr-FR" sz="1000" i="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a:lnSpc>
                          <a:spcPts val="1300"/>
                        </a:lnSpc>
                        <a:spcBef>
                          <a:spcPts val="600"/>
                        </a:spcBef>
                        <a:spcAft>
                          <a:spcPts val="0"/>
                        </a:spcAft>
                        <a:buFont typeface="Arial" panose="020B0604020202020204" pitchFamily="34" charset="0"/>
                        <a:buChar char="•"/>
                      </a:pPr>
                      <a:r>
                        <a:rPr lang="fr-FR" sz="100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Engagement particulier en faveur de la formation des enquêteurs et superviseurs (</a:t>
                      </a:r>
                      <a:r>
                        <a:rPr lang="fr-FR" sz="1000" dirty="0" err="1"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surabondement</a:t>
                      </a:r>
                      <a:r>
                        <a:rPr lang="fr-FR" sz="100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CPF, incitation</a:t>
                      </a:r>
                      <a:r>
                        <a:rPr lang="fr-FR" sz="1000" baseline="0" dirty="0" smtClean="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facilitation à la VAE, facilitation de l’accès des enquêteurs à des CQP…) </a:t>
                      </a:r>
                      <a:endParaRPr lang="fr-FR" sz="1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baseline="0" dirty="0" smtClean="0">
                          <a:solidFill>
                            <a:srgbClr val="FFC000"/>
                          </a:solidFill>
                          <a:effectLst/>
                          <a:latin typeface="Verdana" panose="020B0604030504040204" pitchFamily="34" charset="0"/>
                          <a:ea typeface="Times New Roman" panose="02020603050405020304" pitchFamily="18" charset="0"/>
                          <a:cs typeface="Times New Roman" panose="02020603050405020304" pitchFamily="18" charset="0"/>
                        </a:rPr>
                        <a:t>Acquisition de compétences reconnues contribuant à la polyvalence, à l’évolution professionnelle au sein des entreprises et de la branche, et à la conclusion de contrats plus longs </a:t>
                      </a:r>
                    </a:p>
                    <a:p>
                      <a:pPr marL="171450" marR="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fr-FR" sz="1000" baseline="0" dirty="0" smtClean="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Acquisition de compétences contribuant à sécuriser le parcours éventuellement en dehors de la branche</a:t>
                      </a:r>
                    </a:p>
                  </a:txBody>
                  <a:tcPr marL="41025" marR="41025"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Parallélogramme 3"/>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
        <p:nvSpPr>
          <p:cNvPr id="7" name="ZoneTexte 6"/>
          <p:cNvSpPr txBox="1"/>
          <p:nvPr/>
        </p:nvSpPr>
        <p:spPr>
          <a:xfrm>
            <a:off x="4050556" y="6594437"/>
            <a:ext cx="3258468" cy="954107"/>
          </a:xfrm>
          <a:prstGeom prst="rect">
            <a:avLst/>
          </a:prstGeom>
          <a:solidFill>
            <a:schemeClr val="bg1"/>
          </a:solidFill>
          <a:ln w="19050">
            <a:solidFill>
              <a:srgbClr val="00B0F0"/>
            </a:solidFill>
          </a:ln>
        </p:spPr>
        <p:txBody>
          <a:bodyPr wrap="square" rtlCol="0">
            <a:spAutoFit/>
          </a:bodyPr>
          <a:lstStyle/>
          <a:p>
            <a:r>
              <a:rPr lang="fr-FR" sz="1400" i="0" u="sng" dirty="0" smtClean="0">
                <a:solidFill>
                  <a:schemeClr val="tx1"/>
                </a:solidFill>
              </a:rPr>
              <a:t>Légende</a:t>
            </a:r>
          </a:p>
          <a:p>
            <a:pPr marL="285750" indent="-285750">
              <a:buFont typeface="Arial" panose="020B0604020202020204" pitchFamily="34" charset="0"/>
              <a:buChar char="•"/>
            </a:pPr>
            <a:r>
              <a:rPr lang="fr-FR" sz="1400" i="0" dirty="0" smtClean="0">
                <a:solidFill>
                  <a:srgbClr val="00B050"/>
                </a:solidFill>
              </a:rPr>
              <a:t>plutôt favorable aux salariés</a:t>
            </a:r>
          </a:p>
          <a:p>
            <a:pPr marL="285750" indent="-285750">
              <a:buFont typeface="Arial" panose="020B0604020202020204" pitchFamily="34" charset="0"/>
              <a:buChar char="•"/>
            </a:pPr>
            <a:r>
              <a:rPr lang="fr-FR" sz="1400" i="0" dirty="0" smtClean="0">
                <a:solidFill>
                  <a:srgbClr val="009EE0"/>
                </a:solidFill>
              </a:rPr>
              <a:t>plutôt favorable aux employeurs</a:t>
            </a:r>
          </a:p>
          <a:p>
            <a:pPr marL="285750" indent="-285750">
              <a:buFont typeface="Arial" panose="020B0604020202020204" pitchFamily="34" charset="0"/>
              <a:buChar char="•"/>
            </a:pPr>
            <a:r>
              <a:rPr lang="fr-FR" sz="1400" i="0" dirty="0" smtClean="0">
                <a:solidFill>
                  <a:srgbClr val="FFC000"/>
                </a:solidFill>
              </a:rPr>
              <a:t>intérêt conjoint</a:t>
            </a:r>
          </a:p>
        </p:txBody>
      </p:sp>
    </p:spTree>
    <p:extLst>
      <p:ext uri="{BB962C8B-B14F-4D97-AF65-F5344CB8AC3E}">
        <p14:creationId xmlns:p14="http://schemas.microsoft.com/office/powerpoint/2010/main" val="2743969517"/>
      </p:ext>
    </p:extLst>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des objectifs de l’étude</a:t>
            </a:r>
            <a:endParaRPr lang="fr-FR" dirty="0"/>
          </a:p>
        </p:txBody>
      </p:sp>
      <p:sp>
        <p:nvSpPr>
          <p:cNvPr id="3" name="Espace réservé du contenu 2"/>
          <p:cNvSpPr>
            <a:spLocks noGrp="1"/>
          </p:cNvSpPr>
          <p:nvPr>
            <p:ph idx="1"/>
          </p:nvPr>
        </p:nvSpPr>
        <p:spPr>
          <a:xfrm>
            <a:off x="594172" y="1260351"/>
            <a:ext cx="9361041" cy="5760640"/>
          </a:xfrm>
        </p:spPr>
        <p:txBody>
          <a:bodyPr>
            <a:normAutofit/>
          </a:bodyPr>
          <a:lstStyle/>
          <a:p>
            <a:r>
              <a:rPr lang="fr-FR" dirty="0"/>
              <a:t>Dans le contexte particulier lié au vote de la loi du 14 juin </a:t>
            </a:r>
            <a:r>
              <a:rPr lang="fr-FR" dirty="0" smtClean="0"/>
              <a:t>2013, l’ADESATT </a:t>
            </a:r>
            <a:r>
              <a:rPr lang="fr-FR" dirty="0" smtClean="0"/>
              <a:t>a souhaité procéder </a:t>
            </a:r>
            <a:r>
              <a:rPr lang="fr-FR" dirty="0"/>
              <a:t>à un </a:t>
            </a:r>
            <a:r>
              <a:rPr lang="fr-FR" dirty="0">
                <a:solidFill>
                  <a:srgbClr val="0070C0"/>
                </a:solidFill>
              </a:rPr>
              <a:t>état des lieux </a:t>
            </a:r>
            <a:r>
              <a:rPr lang="fr-FR" dirty="0" smtClean="0"/>
              <a:t>de la situation et </a:t>
            </a:r>
            <a:r>
              <a:rPr lang="fr-FR" dirty="0"/>
              <a:t>des interrogations quant à l’emploi à temps partiel dans la branche</a:t>
            </a:r>
            <a:r>
              <a:rPr lang="fr-FR" dirty="0" smtClean="0"/>
              <a:t>.</a:t>
            </a:r>
          </a:p>
          <a:p>
            <a:pPr marL="0" indent="0">
              <a:buNone/>
            </a:pPr>
            <a:endParaRPr lang="fr-FR" dirty="0" smtClean="0"/>
          </a:p>
          <a:p>
            <a:r>
              <a:rPr lang="fr-FR" dirty="0" smtClean="0">
                <a:solidFill>
                  <a:srgbClr val="0070C0"/>
                </a:solidFill>
              </a:rPr>
              <a:t>2 objectifs </a:t>
            </a:r>
            <a:r>
              <a:rPr lang="fr-FR" dirty="0" smtClean="0"/>
              <a:t>:</a:t>
            </a:r>
          </a:p>
          <a:p>
            <a:pPr lvl="1">
              <a:buFont typeface="Arial" panose="020B0604020202020204" pitchFamily="34" charset="0"/>
              <a:buChar char="•"/>
            </a:pPr>
            <a:r>
              <a:rPr lang="fr-FR" sz="2100" u="none" dirty="0" smtClean="0">
                <a:solidFill>
                  <a:schemeClr val="tx1"/>
                </a:solidFill>
                <a:ea typeface="+mn-ea"/>
              </a:rPr>
              <a:t>Etablir</a:t>
            </a:r>
            <a:r>
              <a:rPr lang="fr-FR" sz="2100" u="none" dirty="0">
                <a:solidFill>
                  <a:schemeClr val="tx1"/>
                </a:solidFill>
                <a:ea typeface="+mn-ea"/>
              </a:rPr>
              <a:t>, sur la base d’enquêtes </a:t>
            </a:r>
            <a:r>
              <a:rPr lang="fr-FR" sz="2100" u="none" dirty="0" smtClean="0">
                <a:solidFill>
                  <a:schemeClr val="tx1"/>
                </a:solidFill>
                <a:ea typeface="+mn-ea"/>
              </a:rPr>
              <a:t>quantitatives </a:t>
            </a:r>
            <a:r>
              <a:rPr lang="fr-FR" sz="2100" u="none" dirty="0">
                <a:solidFill>
                  <a:schemeClr val="tx1"/>
                </a:solidFill>
                <a:ea typeface="+mn-ea"/>
              </a:rPr>
              <a:t>et qualitatives, </a:t>
            </a:r>
            <a:r>
              <a:rPr lang="fr-FR" sz="2100" u="none" dirty="0">
                <a:solidFill>
                  <a:srgbClr val="0070C0"/>
                </a:solidFill>
                <a:ea typeface="+mn-ea"/>
              </a:rPr>
              <a:t>un diagnostic</a:t>
            </a:r>
            <a:r>
              <a:rPr lang="fr-FR" sz="2100" u="none" dirty="0">
                <a:solidFill>
                  <a:schemeClr val="tx1"/>
                </a:solidFill>
                <a:ea typeface="+mn-ea"/>
              </a:rPr>
              <a:t> du temps partiel dans la branche, </a:t>
            </a:r>
            <a:endParaRPr lang="fr-FR" sz="2100" u="none" dirty="0" smtClean="0">
              <a:solidFill>
                <a:schemeClr val="tx1"/>
              </a:solidFill>
              <a:ea typeface="+mn-ea"/>
            </a:endParaRPr>
          </a:p>
          <a:p>
            <a:pPr lvl="2">
              <a:buFont typeface="Arial" panose="020B0604020202020204" pitchFamily="34" charset="0"/>
              <a:buChar char="•"/>
            </a:pPr>
            <a:r>
              <a:rPr lang="fr-FR" sz="1900" dirty="0" smtClean="0"/>
              <a:t>diversité </a:t>
            </a:r>
            <a:r>
              <a:rPr lang="fr-FR" sz="1900" dirty="0"/>
              <a:t>des formes et </a:t>
            </a:r>
            <a:r>
              <a:rPr lang="fr-FR" sz="1900" dirty="0" smtClean="0"/>
              <a:t>modalités </a:t>
            </a:r>
            <a:r>
              <a:rPr lang="fr-FR" sz="1900" dirty="0"/>
              <a:t>de mise en œuvre du temps partiel ;</a:t>
            </a:r>
          </a:p>
          <a:p>
            <a:pPr lvl="2">
              <a:buFont typeface="Arial" panose="020B0604020202020204" pitchFamily="34" charset="0"/>
              <a:buChar char="•"/>
            </a:pPr>
            <a:r>
              <a:rPr lang="fr-FR" sz="1900" dirty="0" smtClean="0"/>
              <a:t>motivations </a:t>
            </a:r>
            <a:r>
              <a:rPr lang="fr-FR" sz="1900" dirty="0"/>
              <a:t>des parties prenantes (employeurs, salariés) ;</a:t>
            </a:r>
          </a:p>
          <a:p>
            <a:pPr lvl="2">
              <a:buFont typeface="Arial" panose="020B0604020202020204" pitchFamily="34" charset="0"/>
              <a:buChar char="•"/>
            </a:pPr>
            <a:r>
              <a:rPr lang="fr-FR" sz="1900" dirty="0" smtClean="0"/>
              <a:t>incidences </a:t>
            </a:r>
            <a:r>
              <a:rPr lang="fr-FR" sz="1900" dirty="0"/>
              <a:t>du recours au temps partiel sur les parcours des individus et le fonctionnement des entreprises ;</a:t>
            </a:r>
          </a:p>
          <a:p>
            <a:pPr lvl="2">
              <a:buFont typeface="Arial" panose="020B0604020202020204" pitchFamily="34" charset="0"/>
              <a:buChar char="•"/>
            </a:pPr>
            <a:r>
              <a:rPr lang="fr-FR" sz="1900" dirty="0" smtClean="0"/>
              <a:t>difficultés </a:t>
            </a:r>
            <a:r>
              <a:rPr lang="fr-FR" sz="1900" dirty="0"/>
              <a:t>rencontrées par les entreprises.</a:t>
            </a:r>
          </a:p>
          <a:p>
            <a:pPr lvl="1">
              <a:buFont typeface="Arial" panose="020B0604020202020204" pitchFamily="34" charset="0"/>
              <a:buChar char="•"/>
            </a:pPr>
            <a:r>
              <a:rPr lang="fr-FR" sz="2100" u="none" dirty="0" smtClean="0">
                <a:solidFill>
                  <a:schemeClr val="tx1"/>
                </a:solidFill>
                <a:ea typeface="+mn-ea"/>
              </a:rPr>
              <a:t>Élaborer </a:t>
            </a:r>
            <a:r>
              <a:rPr lang="fr-FR" sz="2100" u="none" dirty="0" smtClean="0">
                <a:solidFill>
                  <a:srgbClr val="0070C0"/>
                </a:solidFill>
                <a:ea typeface="+mn-ea"/>
              </a:rPr>
              <a:t>des </a:t>
            </a:r>
            <a:r>
              <a:rPr lang="fr-FR" sz="2100" u="none" dirty="0">
                <a:solidFill>
                  <a:srgbClr val="0070C0"/>
                </a:solidFill>
                <a:ea typeface="+mn-ea"/>
              </a:rPr>
              <a:t>recommandations </a:t>
            </a:r>
            <a:r>
              <a:rPr lang="fr-FR" sz="2100" u="none" dirty="0" smtClean="0">
                <a:solidFill>
                  <a:schemeClr val="tx1"/>
                </a:solidFill>
                <a:ea typeface="+mn-ea"/>
              </a:rPr>
              <a:t>susceptibles </a:t>
            </a:r>
            <a:r>
              <a:rPr lang="fr-FR" sz="2100" u="none" dirty="0">
                <a:solidFill>
                  <a:schemeClr val="tx1"/>
                </a:solidFill>
                <a:ea typeface="+mn-ea"/>
              </a:rPr>
              <a:t>d’alimenter la négociation des partenaires </a:t>
            </a:r>
            <a:r>
              <a:rPr lang="fr-FR" sz="2100" u="none" dirty="0" smtClean="0">
                <a:solidFill>
                  <a:schemeClr val="tx1"/>
                </a:solidFill>
                <a:ea typeface="+mn-ea"/>
              </a:rPr>
              <a:t>sociaux. </a:t>
            </a:r>
            <a:endParaRPr lang="fr-FR" sz="2100" u="none" dirty="0">
              <a:solidFill>
                <a:schemeClr val="tx1"/>
              </a:solidFill>
              <a:ea typeface="+mn-ea"/>
            </a:endParaRPr>
          </a:p>
          <a:p>
            <a:pPr lvl="1">
              <a:buFont typeface="Arial" panose="020B0604020202020204" pitchFamily="34" charset="0"/>
              <a:buChar char="•"/>
            </a:pPr>
            <a:endParaRPr lang="fr-FR" dirty="0">
              <a:solidFill>
                <a:schemeClr val="tx1"/>
              </a:solidFill>
            </a:endParaRPr>
          </a:p>
        </p:txBody>
      </p:sp>
      <p:sp>
        <p:nvSpPr>
          <p:cNvPr id="6" name="Parallélogramme 5"/>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Tree>
    <p:extLst>
      <p:ext uri="{BB962C8B-B14F-4D97-AF65-F5344CB8AC3E}">
        <p14:creationId xmlns:p14="http://schemas.microsoft.com/office/powerpoint/2010/main" val="2003116297"/>
      </p:ext>
    </p:extLst>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t>
            </a:r>
            <a:r>
              <a:rPr lang="fr-FR" dirty="0" smtClean="0"/>
              <a:t>éthodologie</a:t>
            </a:r>
            <a:endParaRPr lang="fr-FR" dirty="0"/>
          </a:p>
        </p:txBody>
      </p:sp>
      <p:sp>
        <p:nvSpPr>
          <p:cNvPr id="3" name="Espace réservé du contenu 2"/>
          <p:cNvSpPr>
            <a:spLocks noGrp="1"/>
          </p:cNvSpPr>
          <p:nvPr>
            <p:ph idx="1"/>
          </p:nvPr>
        </p:nvSpPr>
        <p:spPr>
          <a:xfrm>
            <a:off x="234132" y="1044327"/>
            <a:ext cx="10315252" cy="5976664"/>
          </a:xfrm>
        </p:spPr>
        <p:txBody>
          <a:bodyPr>
            <a:normAutofit fontScale="92500" lnSpcReduction="20000"/>
          </a:bodyPr>
          <a:lstStyle/>
          <a:p>
            <a:r>
              <a:rPr lang="fr-FR" dirty="0" smtClean="0"/>
              <a:t>1. </a:t>
            </a:r>
            <a:r>
              <a:rPr lang="fr-FR" dirty="0" smtClean="0">
                <a:solidFill>
                  <a:srgbClr val="0070C0"/>
                </a:solidFill>
              </a:rPr>
              <a:t>Volet </a:t>
            </a:r>
            <a:r>
              <a:rPr lang="fr-FR" dirty="0" smtClean="0">
                <a:solidFill>
                  <a:srgbClr val="0070C0"/>
                </a:solidFill>
              </a:rPr>
              <a:t>quantitatif </a:t>
            </a:r>
            <a:r>
              <a:rPr lang="fr-FR" dirty="0" smtClean="0"/>
              <a:t>: </a:t>
            </a:r>
            <a:r>
              <a:rPr lang="fr-FR" dirty="0" smtClean="0">
                <a:solidFill>
                  <a:srgbClr val="0070C0"/>
                </a:solidFill>
              </a:rPr>
              <a:t>deux enquêtes </a:t>
            </a:r>
            <a:r>
              <a:rPr lang="fr-FR" dirty="0">
                <a:solidFill>
                  <a:srgbClr val="0070C0"/>
                </a:solidFill>
              </a:rPr>
              <a:t>en ligne auprès des entreprises et des </a:t>
            </a:r>
            <a:r>
              <a:rPr lang="fr-FR" dirty="0" smtClean="0">
                <a:solidFill>
                  <a:srgbClr val="0070C0"/>
                </a:solidFill>
              </a:rPr>
              <a:t>actifs </a:t>
            </a:r>
            <a:r>
              <a:rPr lang="fr-FR" dirty="0" smtClean="0"/>
              <a:t>dans </a:t>
            </a:r>
            <a:r>
              <a:rPr lang="fr-FR" dirty="0"/>
              <a:t>le champ couvert par la </a:t>
            </a:r>
            <a:r>
              <a:rPr lang="fr-FR" dirty="0" smtClean="0"/>
              <a:t>branche</a:t>
            </a:r>
          </a:p>
          <a:p>
            <a:pPr lvl="1">
              <a:buFont typeface="Arial" panose="020B0604020202020204" pitchFamily="34" charset="0"/>
              <a:buChar char="•"/>
            </a:pPr>
            <a:r>
              <a:rPr lang="fr-FR" sz="2100" b="0" u="none" dirty="0">
                <a:solidFill>
                  <a:schemeClr val="tx1"/>
                </a:solidFill>
                <a:ea typeface="+mn-ea"/>
              </a:rPr>
              <a:t>objectif : caractériser quantitativement la situation du temps partiel dans l’ensemble de la branche, en considérant les caractéristiques des entreprises, des emplois, et des </a:t>
            </a:r>
            <a:r>
              <a:rPr lang="fr-FR" sz="2100" b="0" u="none" dirty="0" smtClean="0">
                <a:solidFill>
                  <a:schemeClr val="tx1"/>
                </a:solidFill>
                <a:ea typeface="+mn-ea"/>
              </a:rPr>
              <a:t>actifs concernés</a:t>
            </a:r>
            <a:endParaRPr lang="fr-FR" sz="2100" b="0" u="none" dirty="0">
              <a:solidFill>
                <a:schemeClr val="tx1"/>
              </a:solidFill>
              <a:ea typeface="+mn-ea"/>
            </a:endParaRPr>
          </a:p>
          <a:p>
            <a:pPr lvl="2">
              <a:buFont typeface="Arial" panose="020B0604020202020204" pitchFamily="34" charset="0"/>
              <a:buChar char="•"/>
            </a:pPr>
            <a:r>
              <a:rPr lang="fr-FR" sz="2100" b="0" u="none" dirty="0">
                <a:solidFill>
                  <a:schemeClr val="tx1"/>
                </a:solidFill>
                <a:ea typeface="+mn-ea"/>
              </a:rPr>
              <a:t>Panel d’entreprises : </a:t>
            </a:r>
            <a:r>
              <a:rPr lang="fr-FR" sz="2100" b="0" u="none" dirty="0" smtClean="0">
                <a:solidFill>
                  <a:schemeClr val="tx1"/>
                </a:solidFill>
                <a:ea typeface="+mn-ea"/>
              </a:rPr>
              <a:t>322 répondants</a:t>
            </a:r>
            <a:endParaRPr lang="fr-FR" sz="2100" b="0" u="none" dirty="0">
              <a:solidFill>
                <a:schemeClr val="tx1"/>
              </a:solidFill>
              <a:ea typeface="+mn-ea"/>
            </a:endParaRPr>
          </a:p>
          <a:p>
            <a:pPr lvl="2">
              <a:buFont typeface="Arial" panose="020B0604020202020204" pitchFamily="34" charset="0"/>
              <a:buChar char="•"/>
            </a:pPr>
            <a:r>
              <a:rPr lang="fr-FR" sz="2100" b="0" u="none" dirty="0">
                <a:solidFill>
                  <a:schemeClr val="tx1"/>
                </a:solidFill>
                <a:ea typeface="+mn-ea"/>
              </a:rPr>
              <a:t>Panel de salarié : </a:t>
            </a:r>
            <a:r>
              <a:rPr lang="fr-FR" sz="2100" b="0" u="none" dirty="0" smtClean="0">
                <a:solidFill>
                  <a:schemeClr val="tx1"/>
                </a:solidFill>
                <a:ea typeface="+mn-ea"/>
              </a:rPr>
              <a:t>794 </a:t>
            </a:r>
            <a:r>
              <a:rPr lang="fr-FR" sz="2100" b="0" u="none" dirty="0" smtClean="0">
                <a:solidFill>
                  <a:schemeClr val="tx1"/>
                </a:solidFill>
                <a:ea typeface="+mn-ea"/>
              </a:rPr>
              <a:t>répondants (salariés et autres actifs)</a:t>
            </a:r>
          </a:p>
          <a:p>
            <a:pPr marL="1042988" lvl="2" indent="0">
              <a:buNone/>
            </a:pPr>
            <a:endParaRPr lang="fr-FR" sz="900" b="0" u="none" dirty="0">
              <a:solidFill>
                <a:schemeClr val="tx1"/>
              </a:solidFill>
              <a:ea typeface="+mn-ea"/>
            </a:endParaRPr>
          </a:p>
          <a:p>
            <a:r>
              <a:rPr lang="fr-FR" dirty="0" smtClean="0"/>
              <a:t>2. </a:t>
            </a:r>
            <a:r>
              <a:rPr lang="fr-FR" dirty="0" smtClean="0">
                <a:solidFill>
                  <a:srgbClr val="0070C0"/>
                </a:solidFill>
              </a:rPr>
              <a:t>Volet </a:t>
            </a:r>
            <a:r>
              <a:rPr lang="fr-FR" dirty="0" smtClean="0">
                <a:solidFill>
                  <a:srgbClr val="0070C0"/>
                </a:solidFill>
              </a:rPr>
              <a:t>qualitatif </a:t>
            </a:r>
            <a:r>
              <a:rPr lang="fr-FR" dirty="0" smtClean="0"/>
              <a:t>: </a:t>
            </a:r>
            <a:r>
              <a:rPr lang="fr-FR" dirty="0" smtClean="0">
                <a:solidFill>
                  <a:srgbClr val="0070C0"/>
                </a:solidFill>
              </a:rPr>
              <a:t>enquête de terrain en </a:t>
            </a:r>
            <a:r>
              <a:rPr lang="fr-FR" dirty="0" smtClean="0">
                <a:solidFill>
                  <a:srgbClr val="0070C0"/>
                </a:solidFill>
              </a:rPr>
              <a:t>entreprise</a:t>
            </a:r>
            <a:endParaRPr lang="fr-FR" dirty="0" smtClean="0">
              <a:solidFill>
                <a:srgbClr val="0070C0"/>
              </a:solidFill>
            </a:endParaRPr>
          </a:p>
          <a:p>
            <a:pPr lvl="1">
              <a:buFont typeface="Arial" panose="020B0604020202020204" pitchFamily="34" charset="0"/>
              <a:buChar char="•"/>
            </a:pPr>
            <a:r>
              <a:rPr lang="fr-FR" sz="2100" b="0" u="none" dirty="0" smtClean="0">
                <a:solidFill>
                  <a:schemeClr val="tx1"/>
                </a:solidFill>
                <a:ea typeface="+mn-ea"/>
              </a:rPr>
              <a:t>objectif </a:t>
            </a:r>
            <a:r>
              <a:rPr lang="fr-FR" sz="2100" b="0" u="none" dirty="0">
                <a:solidFill>
                  <a:schemeClr val="tx1"/>
                </a:solidFill>
                <a:ea typeface="+mn-ea"/>
              </a:rPr>
              <a:t>: </a:t>
            </a:r>
            <a:r>
              <a:rPr lang="fr-FR" sz="2100" b="0" u="none" dirty="0" smtClean="0">
                <a:solidFill>
                  <a:schemeClr val="tx1"/>
                </a:solidFill>
                <a:ea typeface="+mn-ea"/>
              </a:rPr>
              <a:t>analyser </a:t>
            </a:r>
            <a:r>
              <a:rPr lang="fr-FR" sz="2100" b="0" u="none" dirty="0">
                <a:solidFill>
                  <a:schemeClr val="tx1"/>
                </a:solidFill>
                <a:ea typeface="+mn-ea"/>
              </a:rPr>
              <a:t>de manière approfondie les différentes configurations de recours au temps partiel. </a:t>
            </a:r>
            <a:endParaRPr lang="fr-FR" sz="2100" b="0" u="none" dirty="0" smtClean="0">
              <a:solidFill>
                <a:schemeClr val="tx1"/>
              </a:solidFill>
              <a:ea typeface="+mn-ea"/>
            </a:endParaRPr>
          </a:p>
          <a:p>
            <a:pPr lvl="1">
              <a:buFont typeface="Arial" panose="020B0604020202020204" pitchFamily="34" charset="0"/>
              <a:buChar char="•"/>
            </a:pPr>
            <a:r>
              <a:rPr lang="fr-FR" sz="2100" b="0" u="none" dirty="0">
                <a:solidFill>
                  <a:schemeClr val="tx1"/>
                </a:solidFill>
                <a:ea typeface="+mn-ea"/>
              </a:rPr>
              <a:t>Cible : 6 entreprises du secteur des études et </a:t>
            </a:r>
            <a:r>
              <a:rPr lang="fr-FR" sz="2100" b="0" u="none" dirty="0" smtClean="0">
                <a:solidFill>
                  <a:schemeClr val="tx1"/>
                </a:solidFill>
                <a:ea typeface="+mn-ea"/>
              </a:rPr>
              <a:t>sondage </a:t>
            </a:r>
            <a:endParaRPr lang="fr-FR" sz="2100" b="0" u="none" dirty="0">
              <a:solidFill>
                <a:schemeClr val="tx1"/>
              </a:solidFill>
              <a:ea typeface="+mn-ea"/>
            </a:endParaRPr>
          </a:p>
          <a:p>
            <a:pPr lvl="1">
              <a:buFont typeface="Arial" panose="020B0604020202020204" pitchFamily="34" charset="0"/>
              <a:buChar char="•"/>
            </a:pPr>
            <a:r>
              <a:rPr lang="fr-FR" sz="2100" b="0" u="none" dirty="0" smtClean="0">
                <a:solidFill>
                  <a:schemeClr val="tx1"/>
                </a:solidFill>
                <a:ea typeface="+mn-ea"/>
              </a:rPr>
              <a:t>Pour </a:t>
            </a:r>
            <a:r>
              <a:rPr lang="fr-FR" sz="2100" b="0" u="none" dirty="0">
                <a:solidFill>
                  <a:schemeClr val="tx1"/>
                </a:solidFill>
                <a:ea typeface="+mn-ea"/>
              </a:rPr>
              <a:t>chaque entreprise, enquête </a:t>
            </a:r>
            <a:r>
              <a:rPr lang="fr-FR" sz="2100" b="0" u="none" dirty="0" smtClean="0">
                <a:solidFill>
                  <a:schemeClr val="tx1"/>
                </a:solidFill>
                <a:ea typeface="+mn-ea"/>
              </a:rPr>
              <a:t>auprès </a:t>
            </a:r>
            <a:r>
              <a:rPr lang="fr-FR" sz="2100" b="0" u="none" dirty="0">
                <a:solidFill>
                  <a:schemeClr val="tx1"/>
                </a:solidFill>
                <a:ea typeface="+mn-ea"/>
              </a:rPr>
              <a:t>de dirigeants, de représentants du personnel et de </a:t>
            </a:r>
            <a:r>
              <a:rPr lang="fr-FR" sz="2100" b="0" u="none" dirty="0" smtClean="0">
                <a:solidFill>
                  <a:schemeClr val="tx1"/>
                </a:solidFill>
                <a:ea typeface="+mn-ea"/>
              </a:rPr>
              <a:t>salariés</a:t>
            </a:r>
          </a:p>
          <a:p>
            <a:pPr marL="522287" lvl="1" indent="0">
              <a:buNone/>
            </a:pPr>
            <a:endParaRPr lang="fr-FR" sz="900" b="0" u="none" dirty="0" smtClean="0">
              <a:solidFill>
                <a:schemeClr val="tx1"/>
              </a:solidFill>
              <a:ea typeface="+mn-ea"/>
            </a:endParaRPr>
          </a:p>
          <a:p>
            <a:r>
              <a:rPr lang="fr-FR" dirty="0" smtClean="0"/>
              <a:t>3. </a:t>
            </a:r>
            <a:r>
              <a:rPr lang="fr-FR" dirty="0">
                <a:solidFill>
                  <a:srgbClr val="0070C0"/>
                </a:solidFill>
              </a:rPr>
              <a:t>A</a:t>
            </a:r>
            <a:r>
              <a:rPr lang="fr-FR" dirty="0" smtClean="0">
                <a:solidFill>
                  <a:srgbClr val="0070C0"/>
                </a:solidFill>
              </a:rPr>
              <a:t>nalyse transversale</a:t>
            </a:r>
          </a:p>
          <a:p>
            <a:pPr marL="0" indent="0">
              <a:buNone/>
            </a:pPr>
            <a:endParaRPr lang="fr-FR" sz="900" dirty="0"/>
          </a:p>
          <a:p>
            <a:r>
              <a:rPr lang="fr-FR" dirty="0" smtClean="0"/>
              <a:t>4. </a:t>
            </a:r>
            <a:r>
              <a:rPr lang="fr-FR" dirty="0" smtClean="0">
                <a:solidFill>
                  <a:srgbClr val="0070C0"/>
                </a:solidFill>
              </a:rPr>
              <a:t>Élaboration </a:t>
            </a:r>
            <a:r>
              <a:rPr lang="fr-FR" dirty="0" smtClean="0">
                <a:solidFill>
                  <a:srgbClr val="0070C0"/>
                </a:solidFill>
              </a:rPr>
              <a:t>de propositions</a:t>
            </a:r>
            <a:r>
              <a:rPr lang="fr-FR" dirty="0"/>
              <a:t>, </a:t>
            </a:r>
            <a:r>
              <a:rPr lang="fr-FR" b="0" dirty="0"/>
              <a:t>dans le prolongement des enseignements du </a:t>
            </a:r>
            <a:r>
              <a:rPr lang="fr-FR" b="0" dirty="0" smtClean="0"/>
              <a:t>diagnostic, sous la forme d’un scénario soumis au commanditaire en vue de la négociation des </a:t>
            </a:r>
            <a:r>
              <a:rPr lang="fr-FR" b="0" dirty="0"/>
              <a:t>partenaires </a:t>
            </a:r>
            <a:r>
              <a:rPr lang="fr-FR" b="0" dirty="0" smtClean="0"/>
              <a:t>sociaux</a:t>
            </a:r>
            <a:endParaRPr lang="fr-FR" b="0" dirty="0">
              <a:solidFill>
                <a:schemeClr val="tx1"/>
              </a:solidFill>
            </a:endParaRPr>
          </a:p>
        </p:txBody>
      </p:sp>
      <p:sp>
        <p:nvSpPr>
          <p:cNvPr id="6" name="Parallélogramme 5"/>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Tree>
    <p:extLst>
      <p:ext uri="{BB962C8B-B14F-4D97-AF65-F5344CB8AC3E}">
        <p14:creationId xmlns:p14="http://schemas.microsoft.com/office/powerpoint/2010/main" val="3160558676"/>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des résultats</a:t>
            </a:r>
            <a:endParaRPr lang="fr-FR" dirty="0"/>
          </a:p>
        </p:txBody>
      </p:sp>
      <p:sp>
        <p:nvSpPr>
          <p:cNvPr id="3" name="Espace réservé du contenu 2"/>
          <p:cNvSpPr>
            <a:spLocks noGrp="1"/>
          </p:cNvSpPr>
          <p:nvPr>
            <p:ph idx="1"/>
          </p:nvPr>
        </p:nvSpPr>
        <p:spPr>
          <a:xfrm>
            <a:off x="1890316" y="2052439"/>
            <a:ext cx="7920880" cy="4536504"/>
          </a:xfrm>
          <a:ln>
            <a:solidFill>
              <a:schemeClr val="accent1"/>
            </a:solidFill>
          </a:ln>
        </p:spPr>
        <p:txBody>
          <a:bodyPr/>
          <a:lstStyle/>
          <a:p>
            <a:r>
              <a:rPr lang="fr-FR" dirty="0" smtClean="0"/>
              <a:t>Le temps partiel dans la </a:t>
            </a:r>
            <a:r>
              <a:rPr lang="fr-FR" dirty="0" smtClean="0"/>
              <a:t>branche</a:t>
            </a:r>
          </a:p>
          <a:p>
            <a:pPr marL="0" indent="0">
              <a:buNone/>
            </a:pPr>
            <a:endParaRPr lang="fr-FR" dirty="0" smtClean="0"/>
          </a:p>
          <a:p>
            <a:r>
              <a:rPr lang="fr-FR" dirty="0" smtClean="0"/>
              <a:t>Les motivations du recours au temps </a:t>
            </a:r>
            <a:r>
              <a:rPr lang="fr-FR" dirty="0" smtClean="0"/>
              <a:t>partiel</a:t>
            </a:r>
          </a:p>
          <a:p>
            <a:pPr marL="0" indent="0">
              <a:buNone/>
            </a:pPr>
            <a:endParaRPr lang="fr-FR" dirty="0" smtClean="0"/>
          </a:p>
          <a:p>
            <a:r>
              <a:rPr lang="fr-FR" dirty="0" smtClean="0"/>
              <a:t>Les modalités de mise en œuvre du temps </a:t>
            </a:r>
            <a:r>
              <a:rPr lang="fr-FR" dirty="0" smtClean="0"/>
              <a:t>partiel</a:t>
            </a:r>
          </a:p>
          <a:p>
            <a:pPr marL="0" indent="0">
              <a:buNone/>
            </a:pPr>
            <a:endParaRPr lang="fr-FR" dirty="0" smtClean="0"/>
          </a:p>
          <a:p>
            <a:r>
              <a:rPr lang="fr-FR" dirty="0" smtClean="0"/>
              <a:t>Les incidences du recours au temps </a:t>
            </a:r>
            <a:r>
              <a:rPr lang="fr-FR" dirty="0" smtClean="0"/>
              <a:t>partiel</a:t>
            </a:r>
          </a:p>
          <a:p>
            <a:pPr marL="0" indent="0">
              <a:buNone/>
            </a:pPr>
            <a:endParaRPr lang="fr-FR" dirty="0" smtClean="0"/>
          </a:p>
          <a:p>
            <a:r>
              <a:rPr lang="fr-FR" dirty="0" smtClean="0"/>
              <a:t>Les questions posées par la loi du 13 juin 2014</a:t>
            </a:r>
          </a:p>
          <a:p>
            <a:endParaRPr lang="fr-FR" dirty="0" smtClean="0"/>
          </a:p>
          <a:p>
            <a:r>
              <a:rPr lang="fr-FR" dirty="0"/>
              <a:t>Perspectives en vue de la négociation de branche</a:t>
            </a:r>
          </a:p>
          <a:p>
            <a:endParaRPr lang="fr-FR" dirty="0" smtClean="0"/>
          </a:p>
          <a:p>
            <a:endParaRPr lang="fr-FR" dirty="0"/>
          </a:p>
        </p:txBody>
      </p:sp>
    </p:spTree>
    <p:extLst>
      <p:ext uri="{BB962C8B-B14F-4D97-AF65-F5344CB8AC3E}">
        <p14:creationId xmlns:p14="http://schemas.microsoft.com/office/powerpoint/2010/main" val="1813946359"/>
      </p:ext>
    </p:extLst>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temps partiel dans la </a:t>
            </a:r>
            <a:r>
              <a:rPr lang="fr-FR" dirty="0" smtClean="0"/>
              <a:t>branche (1/3)</a:t>
            </a:r>
            <a:endParaRPr lang="fr-FR" dirty="0"/>
          </a:p>
        </p:txBody>
      </p:sp>
      <p:sp>
        <p:nvSpPr>
          <p:cNvPr id="3" name="Espace réservé du contenu 2"/>
          <p:cNvSpPr>
            <a:spLocks noGrp="1"/>
          </p:cNvSpPr>
          <p:nvPr>
            <p:ph idx="1"/>
          </p:nvPr>
        </p:nvSpPr>
        <p:spPr>
          <a:xfrm>
            <a:off x="594172" y="1260351"/>
            <a:ext cx="9361041" cy="5760640"/>
          </a:xfrm>
        </p:spPr>
        <p:txBody>
          <a:bodyPr>
            <a:normAutofit/>
          </a:bodyPr>
          <a:lstStyle/>
          <a:p>
            <a:r>
              <a:rPr lang="fr-FR" sz="2400" dirty="0" smtClean="0"/>
              <a:t>Le </a:t>
            </a:r>
            <a:r>
              <a:rPr lang="fr-FR" sz="2400" dirty="0"/>
              <a:t>recours au temps partiel est </a:t>
            </a:r>
            <a:r>
              <a:rPr lang="fr-FR" sz="2400" u="sng" dirty="0"/>
              <a:t>une pratique </a:t>
            </a:r>
            <a:r>
              <a:rPr lang="fr-FR" sz="2400" u="sng" dirty="0" smtClean="0"/>
              <a:t>répandue </a:t>
            </a:r>
            <a:r>
              <a:rPr lang="fr-FR" sz="2400" u="sng" dirty="0" smtClean="0"/>
              <a:t>dans la branche </a:t>
            </a:r>
            <a:r>
              <a:rPr lang="fr-FR" sz="2400" dirty="0" smtClean="0"/>
              <a:t>: </a:t>
            </a:r>
            <a:endParaRPr lang="fr-FR" sz="2400" dirty="0"/>
          </a:p>
          <a:p>
            <a:pPr marL="846138" lvl="2" indent="-390525">
              <a:spcBef>
                <a:spcPct val="20000"/>
              </a:spcBef>
              <a:buSzPct val="140000"/>
              <a:buFont typeface="Arial" panose="020B0604020202020204" pitchFamily="34" charset="0"/>
              <a:buChar char="•"/>
            </a:pPr>
            <a:r>
              <a:rPr lang="fr-FR" sz="2200" dirty="0">
                <a:ea typeface="+mn-ea"/>
              </a:rPr>
              <a:t>43% des </a:t>
            </a:r>
            <a:r>
              <a:rPr lang="fr-FR" sz="2200" dirty="0" smtClean="0">
                <a:ea typeface="+mn-ea"/>
              </a:rPr>
              <a:t>entreprises de la branche </a:t>
            </a:r>
            <a:r>
              <a:rPr lang="fr-FR" sz="2200" dirty="0" smtClean="0">
                <a:ea typeface="+mn-ea"/>
              </a:rPr>
              <a:t>interrogées ont </a:t>
            </a:r>
            <a:r>
              <a:rPr lang="fr-FR" sz="2200" dirty="0">
                <a:ea typeface="+mn-ea"/>
              </a:rPr>
              <a:t>recours au temps </a:t>
            </a:r>
            <a:r>
              <a:rPr lang="fr-FR" sz="2200" dirty="0" smtClean="0">
                <a:ea typeface="+mn-ea"/>
              </a:rPr>
              <a:t>partiel </a:t>
            </a:r>
          </a:p>
          <a:p>
            <a:pPr marL="846138" lvl="2" indent="-390525">
              <a:spcBef>
                <a:spcPct val="20000"/>
              </a:spcBef>
              <a:buSzPct val="140000"/>
              <a:buFont typeface="Arial" panose="020B0604020202020204" pitchFamily="34" charset="0"/>
              <a:buChar char="•"/>
            </a:pPr>
            <a:r>
              <a:rPr lang="fr-FR" sz="2200" dirty="0" smtClean="0">
                <a:ea typeface="+mn-ea"/>
              </a:rPr>
              <a:t>20 </a:t>
            </a:r>
            <a:r>
              <a:rPr lang="fr-FR" sz="2200" dirty="0">
                <a:ea typeface="+mn-ea"/>
              </a:rPr>
              <a:t>% des actifs </a:t>
            </a:r>
            <a:r>
              <a:rPr lang="fr-FR" sz="2200" dirty="0" smtClean="0">
                <a:ea typeface="+mn-ea"/>
              </a:rPr>
              <a:t>interrogés </a:t>
            </a:r>
            <a:r>
              <a:rPr lang="fr-FR" sz="2200" dirty="0" smtClean="0">
                <a:ea typeface="+mn-ea"/>
              </a:rPr>
              <a:t>pour la branche déclarent </a:t>
            </a:r>
            <a:r>
              <a:rPr lang="fr-FR" sz="2200" dirty="0">
                <a:ea typeface="+mn-ea"/>
              </a:rPr>
              <a:t>travailler ou avoir </a:t>
            </a:r>
            <a:r>
              <a:rPr lang="fr-FR" sz="2200" dirty="0" smtClean="0">
                <a:ea typeface="+mn-ea"/>
              </a:rPr>
              <a:t>travaillé </a:t>
            </a:r>
            <a:r>
              <a:rPr lang="fr-FR" sz="2200" dirty="0">
                <a:ea typeface="+mn-ea"/>
              </a:rPr>
              <a:t>à temps partiel</a:t>
            </a:r>
          </a:p>
          <a:p>
            <a:pPr marL="846138" lvl="2" indent="-390525">
              <a:spcBef>
                <a:spcPct val="20000"/>
              </a:spcBef>
              <a:buSzPct val="140000"/>
              <a:buFont typeface="Arial" panose="020B0604020202020204" pitchFamily="34" charset="0"/>
              <a:buChar char="•"/>
            </a:pPr>
            <a:endParaRPr lang="fr-FR" dirty="0"/>
          </a:p>
          <a:p>
            <a:pPr marL="390525" lvl="1" indent="-390525">
              <a:spcBef>
                <a:spcPct val="20000"/>
              </a:spcBef>
              <a:buSzPct val="140000"/>
              <a:buBlip>
                <a:blip r:embed="rId2"/>
              </a:buBlip>
            </a:pPr>
            <a:r>
              <a:rPr lang="fr-FR" sz="2400" u="none" dirty="0" smtClean="0">
                <a:solidFill>
                  <a:schemeClr val="tx1"/>
                </a:solidFill>
                <a:ea typeface="+mn-ea"/>
              </a:rPr>
              <a:t>Et, </a:t>
            </a:r>
            <a:r>
              <a:rPr lang="fr-FR" sz="2400" u="none" dirty="0">
                <a:solidFill>
                  <a:schemeClr val="tx1"/>
                </a:solidFill>
                <a:ea typeface="+mn-ea"/>
              </a:rPr>
              <a:t>plus </a:t>
            </a:r>
            <a:r>
              <a:rPr lang="fr-FR" sz="2400" u="none" dirty="0" smtClean="0">
                <a:solidFill>
                  <a:schemeClr val="tx1"/>
                </a:solidFill>
                <a:ea typeface="+mn-ea"/>
              </a:rPr>
              <a:t>particulièrement, </a:t>
            </a:r>
            <a:r>
              <a:rPr lang="fr-FR" sz="2400" u="none" dirty="0">
                <a:solidFill>
                  <a:schemeClr val="tx1"/>
                </a:solidFill>
                <a:ea typeface="+mn-ea"/>
              </a:rPr>
              <a:t>pour le </a:t>
            </a:r>
            <a:r>
              <a:rPr lang="fr-FR" sz="2400" dirty="0">
                <a:solidFill>
                  <a:schemeClr val="tx1"/>
                </a:solidFill>
                <a:ea typeface="+mn-ea"/>
              </a:rPr>
              <a:t>secteur </a:t>
            </a:r>
            <a:r>
              <a:rPr lang="fr-FR" sz="2400" dirty="0" smtClean="0">
                <a:solidFill>
                  <a:schemeClr val="tx1"/>
                </a:solidFill>
                <a:ea typeface="+mn-ea"/>
              </a:rPr>
              <a:t>Etudes </a:t>
            </a:r>
            <a:r>
              <a:rPr lang="fr-FR" sz="2400" dirty="0">
                <a:solidFill>
                  <a:schemeClr val="tx1"/>
                </a:solidFill>
                <a:ea typeface="+mn-ea"/>
              </a:rPr>
              <a:t>et </a:t>
            </a:r>
            <a:r>
              <a:rPr lang="fr-FR" sz="2400" dirty="0" smtClean="0">
                <a:solidFill>
                  <a:schemeClr val="tx1"/>
                </a:solidFill>
                <a:ea typeface="+mn-ea"/>
              </a:rPr>
              <a:t>conseil </a:t>
            </a:r>
            <a:r>
              <a:rPr lang="fr-FR" sz="2400" u="none" dirty="0">
                <a:solidFill>
                  <a:schemeClr val="tx1"/>
                </a:solidFill>
                <a:ea typeface="+mn-ea"/>
              </a:rPr>
              <a:t>:</a:t>
            </a:r>
          </a:p>
          <a:p>
            <a:pPr marL="846138" lvl="2" indent="-390525">
              <a:spcBef>
                <a:spcPct val="20000"/>
              </a:spcBef>
              <a:buSzPct val="140000"/>
              <a:buFont typeface="Arial" panose="020B0604020202020204" pitchFamily="34" charset="0"/>
              <a:buChar char="•"/>
            </a:pPr>
            <a:r>
              <a:rPr lang="fr-FR" sz="2200" dirty="0" smtClean="0">
                <a:solidFill>
                  <a:schemeClr val="tx1"/>
                </a:solidFill>
                <a:ea typeface="+mn-ea"/>
              </a:rPr>
              <a:t>50</a:t>
            </a:r>
            <a:r>
              <a:rPr lang="fr-FR" sz="2200" dirty="0">
                <a:solidFill>
                  <a:schemeClr val="tx1"/>
                </a:solidFill>
                <a:ea typeface="+mn-ea"/>
              </a:rPr>
              <a:t>% des entreprises </a:t>
            </a:r>
            <a:r>
              <a:rPr lang="fr-FR" sz="2200" dirty="0" smtClean="0">
                <a:solidFill>
                  <a:schemeClr val="tx1"/>
                </a:solidFill>
                <a:ea typeface="+mn-ea"/>
              </a:rPr>
              <a:t>Etudes </a:t>
            </a:r>
            <a:r>
              <a:rPr lang="fr-FR" sz="2200" dirty="0">
                <a:solidFill>
                  <a:schemeClr val="tx1"/>
                </a:solidFill>
                <a:ea typeface="+mn-ea"/>
              </a:rPr>
              <a:t>et </a:t>
            </a:r>
            <a:r>
              <a:rPr lang="fr-FR" sz="2200" dirty="0" smtClean="0">
                <a:solidFill>
                  <a:schemeClr val="tx1"/>
                </a:solidFill>
                <a:ea typeface="+mn-ea"/>
              </a:rPr>
              <a:t>conseil ont </a:t>
            </a:r>
            <a:r>
              <a:rPr lang="fr-FR" sz="2200" dirty="0">
                <a:solidFill>
                  <a:schemeClr val="tx1"/>
                </a:solidFill>
                <a:ea typeface="+mn-ea"/>
              </a:rPr>
              <a:t>recours au temps partiel</a:t>
            </a:r>
          </a:p>
          <a:p>
            <a:pPr marL="846138" lvl="2" indent="-390525">
              <a:spcBef>
                <a:spcPct val="20000"/>
              </a:spcBef>
              <a:buSzPct val="140000"/>
              <a:buFont typeface="Arial" panose="020B0604020202020204" pitchFamily="34" charset="0"/>
              <a:buChar char="•"/>
            </a:pPr>
            <a:r>
              <a:rPr lang="fr-FR" sz="2200" dirty="0" smtClean="0">
                <a:ea typeface="+mn-ea"/>
              </a:rPr>
              <a:t>24 % des actifs </a:t>
            </a:r>
            <a:r>
              <a:rPr lang="fr-FR" sz="2200" dirty="0" smtClean="0">
                <a:ea typeface="+mn-ea"/>
              </a:rPr>
              <a:t>du </a:t>
            </a:r>
            <a:r>
              <a:rPr lang="fr-FR" sz="2200" dirty="0" smtClean="0">
                <a:ea typeface="+mn-ea"/>
              </a:rPr>
              <a:t>secteur </a:t>
            </a:r>
            <a:r>
              <a:rPr lang="fr-FR" sz="2200" dirty="0"/>
              <a:t>Etudes et conseil déclarent travailler ou avoir travaillé à temps </a:t>
            </a:r>
            <a:r>
              <a:rPr lang="fr-FR" sz="2200" dirty="0" smtClean="0"/>
              <a:t>partiel</a:t>
            </a:r>
            <a:endParaRPr lang="fr-FR" sz="2200" dirty="0" smtClean="0">
              <a:ea typeface="+mn-ea"/>
            </a:endParaRPr>
          </a:p>
          <a:p>
            <a:pPr marL="1368425" lvl="3" indent="-390525">
              <a:spcBef>
                <a:spcPct val="20000"/>
              </a:spcBef>
              <a:buSzPct val="140000"/>
              <a:buFont typeface="Arial" panose="020B0604020202020204" pitchFamily="34" charset="0"/>
              <a:buChar char="•"/>
            </a:pPr>
            <a:r>
              <a:rPr lang="fr-FR" sz="2200" dirty="0" smtClean="0">
                <a:solidFill>
                  <a:schemeClr val="tx1"/>
                </a:solidFill>
                <a:ea typeface="+mn-ea"/>
              </a:rPr>
              <a:t>Mais </a:t>
            </a:r>
            <a:r>
              <a:rPr lang="fr-FR" sz="2200" dirty="0" smtClean="0">
                <a:solidFill>
                  <a:schemeClr val="tx1"/>
                </a:solidFill>
              </a:rPr>
              <a:t>49% </a:t>
            </a:r>
            <a:r>
              <a:rPr lang="fr-FR" sz="2200" dirty="0" smtClean="0">
                <a:solidFill>
                  <a:schemeClr val="tx1"/>
                </a:solidFill>
                <a:ea typeface="+mn-ea"/>
              </a:rPr>
              <a:t>des actifs </a:t>
            </a:r>
            <a:r>
              <a:rPr lang="fr-FR" sz="2200" dirty="0">
                <a:solidFill>
                  <a:schemeClr val="tx1"/>
                </a:solidFill>
              </a:rPr>
              <a:t>dans le secteur des Foires et </a:t>
            </a:r>
            <a:r>
              <a:rPr lang="fr-FR" sz="2200" dirty="0" smtClean="0">
                <a:solidFill>
                  <a:schemeClr val="tx1"/>
                </a:solidFill>
              </a:rPr>
              <a:t>Salons se déclarent dans la même situation</a:t>
            </a:r>
            <a:endParaRPr lang="fr-FR" sz="2200" dirty="0">
              <a:solidFill>
                <a:schemeClr val="tx1"/>
              </a:solidFill>
            </a:endParaRPr>
          </a:p>
        </p:txBody>
      </p:sp>
      <p:sp>
        <p:nvSpPr>
          <p:cNvPr id="6" name="Parallélogramme 5"/>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Tree>
    <p:extLst>
      <p:ext uri="{BB962C8B-B14F-4D97-AF65-F5344CB8AC3E}">
        <p14:creationId xmlns:p14="http://schemas.microsoft.com/office/powerpoint/2010/main" val="2949898633"/>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temps partiel dans la </a:t>
            </a:r>
            <a:r>
              <a:rPr lang="fr-FR" dirty="0" smtClean="0"/>
              <a:t>branche (2/3)</a:t>
            </a:r>
            <a:endParaRPr lang="fr-FR" dirty="0"/>
          </a:p>
        </p:txBody>
      </p:sp>
      <p:sp>
        <p:nvSpPr>
          <p:cNvPr id="3" name="Espace réservé du contenu 2"/>
          <p:cNvSpPr>
            <a:spLocks noGrp="1"/>
          </p:cNvSpPr>
          <p:nvPr>
            <p:ph idx="1"/>
          </p:nvPr>
        </p:nvSpPr>
        <p:spPr>
          <a:xfrm>
            <a:off x="234132" y="906244"/>
            <a:ext cx="10225136" cy="6114747"/>
          </a:xfrm>
        </p:spPr>
        <p:txBody>
          <a:bodyPr>
            <a:normAutofit/>
          </a:bodyPr>
          <a:lstStyle/>
          <a:p>
            <a:pPr algn="just"/>
            <a:r>
              <a:rPr lang="fr-FR" dirty="0" smtClean="0"/>
              <a:t>Dans la branche, le </a:t>
            </a:r>
            <a:r>
              <a:rPr lang="fr-FR" dirty="0" smtClean="0"/>
              <a:t>temps partiel concerne davantage les </a:t>
            </a:r>
            <a:r>
              <a:rPr lang="fr-FR" u="sng" dirty="0" smtClean="0"/>
              <a:t>contrats atypiques</a:t>
            </a:r>
            <a:r>
              <a:rPr lang="fr-FR" dirty="0" smtClean="0"/>
              <a:t> que les CDI</a:t>
            </a:r>
            <a:endParaRPr lang="fr-FR" dirty="0"/>
          </a:p>
          <a:p>
            <a:pPr marL="846138" lvl="2" indent="-390525" algn="just">
              <a:spcBef>
                <a:spcPct val="20000"/>
              </a:spcBef>
              <a:buSzPct val="140000"/>
              <a:buFont typeface="Arial" panose="020B0604020202020204" pitchFamily="34" charset="0"/>
              <a:buChar char="•"/>
            </a:pPr>
            <a:r>
              <a:rPr lang="fr-FR" sz="2100" dirty="0" smtClean="0">
                <a:ea typeface="+mn-ea"/>
              </a:rPr>
              <a:t>Si 1 CDI sur 10 est à temps partiel</a:t>
            </a:r>
          </a:p>
          <a:p>
            <a:pPr marL="846138" lvl="2" indent="-390525" algn="just">
              <a:spcBef>
                <a:spcPct val="20000"/>
              </a:spcBef>
              <a:buSzPct val="140000"/>
              <a:buFont typeface="Arial" panose="020B0604020202020204" pitchFamily="34" charset="0"/>
              <a:buChar char="•"/>
            </a:pPr>
            <a:r>
              <a:rPr lang="fr-FR" sz="2100" dirty="0" smtClean="0">
                <a:ea typeface="+mn-ea"/>
              </a:rPr>
              <a:t>Plus de la moitié des </a:t>
            </a:r>
            <a:r>
              <a:rPr lang="fr-FR" sz="2100" dirty="0" smtClean="0">
                <a:ea typeface="+mn-ea"/>
              </a:rPr>
              <a:t>salariés en contrat atypique </a:t>
            </a:r>
            <a:r>
              <a:rPr lang="fr-FR" sz="2100" dirty="0" smtClean="0">
                <a:ea typeface="+mn-ea"/>
              </a:rPr>
              <a:t>sont à temps </a:t>
            </a:r>
            <a:r>
              <a:rPr lang="fr-FR" sz="2100" dirty="0" smtClean="0">
                <a:ea typeface="+mn-ea"/>
              </a:rPr>
              <a:t>partiel</a:t>
            </a:r>
          </a:p>
          <a:p>
            <a:pPr marL="455613" lvl="2" indent="0" algn="just">
              <a:spcBef>
                <a:spcPct val="20000"/>
              </a:spcBef>
              <a:buSzPct val="140000"/>
              <a:buNone/>
            </a:pPr>
            <a:r>
              <a:rPr lang="fr-FR" sz="1600" dirty="0" smtClean="0">
                <a:ea typeface="+mn-ea"/>
              </a:rPr>
              <a:t>(Source : enquête en ligne auprès des entreprises)</a:t>
            </a:r>
            <a:endParaRPr lang="fr-FR" sz="1600" dirty="0">
              <a:ea typeface="+mn-ea"/>
            </a:endParaRPr>
          </a:p>
          <a:p>
            <a:pPr marL="455613" lvl="2" indent="0" algn="just">
              <a:spcBef>
                <a:spcPct val="20000"/>
              </a:spcBef>
              <a:buSzPct val="140000"/>
              <a:buNone/>
            </a:pPr>
            <a:endParaRPr lang="fr-FR" dirty="0"/>
          </a:p>
          <a:p>
            <a:pPr marL="390525" lvl="1" indent="-390525" algn="just">
              <a:spcBef>
                <a:spcPct val="20000"/>
              </a:spcBef>
              <a:buSzPct val="140000"/>
              <a:buBlip>
                <a:blip r:embed="rId2"/>
              </a:buBlip>
            </a:pPr>
            <a:r>
              <a:rPr lang="fr-FR" sz="2100" u="none" dirty="0">
                <a:solidFill>
                  <a:schemeClr val="tx1"/>
                </a:solidFill>
                <a:ea typeface="+mn-ea"/>
              </a:rPr>
              <a:t>Le temps partiel de </a:t>
            </a:r>
            <a:r>
              <a:rPr lang="fr-FR" sz="2100" dirty="0">
                <a:solidFill>
                  <a:schemeClr val="tx1"/>
                </a:solidFill>
                <a:ea typeface="+mn-ea"/>
              </a:rPr>
              <a:t>moins de 24 heures </a:t>
            </a:r>
            <a:r>
              <a:rPr lang="fr-FR" sz="2100" u="none" dirty="0">
                <a:solidFill>
                  <a:schemeClr val="tx1"/>
                </a:solidFill>
                <a:ea typeface="+mn-ea"/>
              </a:rPr>
              <a:t>est une réalité significative dans les entreprises, même pour les salariés </a:t>
            </a:r>
            <a:r>
              <a:rPr lang="fr-FR" sz="2100" u="none" dirty="0" smtClean="0">
                <a:solidFill>
                  <a:schemeClr val="tx1"/>
                </a:solidFill>
                <a:ea typeface="+mn-ea"/>
              </a:rPr>
              <a:t>permanents : </a:t>
            </a:r>
            <a:endParaRPr lang="fr-FR" sz="2100" dirty="0" smtClean="0">
              <a:ea typeface="+mn-ea"/>
            </a:endParaRPr>
          </a:p>
          <a:p>
            <a:pPr marL="390525" lvl="1" indent="-390525" algn="just">
              <a:spcBef>
                <a:spcPct val="20000"/>
              </a:spcBef>
              <a:buSzPct val="140000"/>
              <a:buFont typeface="Arial" panose="020B0604020202020204" pitchFamily="34" charset="0"/>
              <a:buChar char="•"/>
            </a:pPr>
            <a:endParaRPr lang="fr-FR" dirty="0" smtClean="0"/>
          </a:p>
          <a:p>
            <a:pPr marL="390525" lvl="1" indent="-390525" algn="just">
              <a:spcBef>
                <a:spcPct val="20000"/>
              </a:spcBef>
              <a:buSzPct val="140000"/>
              <a:buFont typeface="Arial" panose="020B0604020202020204" pitchFamily="34" charset="0"/>
              <a:buChar char="•"/>
            </a:pPr>
            <a:endParaRPr lang="fr-FR" dirty="0"/>
          </a:p>
          <a:p>
            <a:pPr marL="390525" lvl="1" indent="-390525" algn="just">
              <a:spcBef>
                <a:spcPct val="20000"/>
              </a:spcBef>
              <a:buSzPct val="140000"/>
              <a:buFont typeface="Arial" panose="020B0604020202020204" pitchFamily="34" charset="0"/>
              <a:buChar char="•"/>
            </a:pPr>
            <a:endParaRPr lang="fr-FR" dirty="0"/>
          </a:p>
          <a:p>
            <a:pPr algn="just">
              <a:buFont typeface="Arial" panose="020B0604020202020204" pitchFamily="34" charset="0"/>
              <a:buChar char="•"/>
            </a:pPr>
            <a:endParaRPr lang="fr-FR" dirty="0" smtClean="0"/>
          </a:p>
          <a:p>
            <a:pPr lvl="1" algn="just">
              <a:buFont typeface="Arial" panose="020B0604020202020204" pitchFamily="34" charset="0"/>
              <a:buChar char="•"/>
            </a:pPr>
            <a:endParaRPr lang="fr-FR" dirty="0"/>
          </a:p>
        </p:txBody>
      </p:sp>
      <p:pic>
        <p:nvPicPr>
          <p:cNvPr id="4" name="Imag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212" y="3636615"/>
            <a:ext cx="6336704" cy="3619113"/>
          </a:xfrm>
          <a:prstGeom prst="rect">
            <a:avLst/>
          </a:prstGeom>
          <a:noFill/>
        </p:spPr>
      </p:pic>
      <p:sp>
        <p:nvSpPr>
          <p:cNvPr id="5" name="Rectangle 4"/>
          <p:cNvSpPr/>
          <p:nvPr/>
        </p:nvSpPr>
        <p:spPr>
          <a:xfrm>
            <a:off x="4359443" y="6732156"/>
            <a:ext cx="4515649" cy="553998"/>
          </a:xfrm>
          <a:prstGeom prst="rect">
            <a:avLst/>
          </a:prstGeom>
        </p:spPr>
        <p:txBody>
          <a:bodyPr wrap="square">
            <a:spAutoFit/>
          </a:bodyPr>
          <a:lstStyle/>
          <a:p>
            <a:pPr>
              <a:lnSpc>
                <a:spcPct val="150000"/>
              </a:lnSpc>
              <a:spcBef>
                <a:spcPts val="300"/>
              </a:spcBef>
              <a:spcAft>
                <a:spcPts val="0"/>
              </a:spcAft>
            </a:pPr>
            <a:r>
              <a:rPr lang="fr-FR" sz="1000" dirty="0">
                <a:latin typeface="Verdana" panose="020B0604030504040204" pitchFamily="34" charset="0"/>
                <a:ea typeface="Times New Roman" panose="02020603050405020304" pitchFamily="18" charset="0"/>
                <a:cs typeface="Times New Roman" panose="02020603050405020304" pitchFamily="18" charset="0"/>
              </a:rPr>
              <a:t>Source : Enquête employeurs CRÉDOC / ADESATT</a:t>
            </a:r>
          </a:p>
          <a:p>
            <a:pPr>
              <a:lnSpc>
                <a:spcPct val="150000"/>
              </a:lnSpc>
              <a:spcAft>
                <a:spcPts val="0"/>
              </a:spcAft>
            </a:pPr>
            <a:r>
              <a:rPr lang="fr-FR" sz="1000" dirty="0">
                <a:latin typeface="Verdana" panose="020B0604030504040204" pitchFamily="34" charset="0"/>
                <a:ea typeface="Times New Roman" panose="02020603050405020304" pitchFamily="18" charset="0"/>
                <a:cs typeface="Times New Roman" panose="02020603050405020304" pitchFamily="18" charset="0"/>
              </a:rPr>
              <a:t>Base : 123 entreprises avec des salariés en CDI à temps partiel</a:t>
            </a:r>
          </a:p>
        </p:txBody>
      </p:sp>
      <p:sp>
        <p:nvSpPr>
          <p:cNvPr id="6" name="Parallélogramme 5"/>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
        <p:nvSpPr>
          <p:cNvPr id="8" name="Rectangle 7"/>
          <p:cNvSpPr/>
          <p:nvPr/>
        </p:nvSpPr>
        <p:spPr>
          <a:xfrm>
            <a:off x="3618508" y="3671433"/>
            <a:ext cx="4515649" cy="612155"/>
          </a:xfrm>
          <a:prstGeom prst="rect">
            <a:avLst/>
          </a:prstGeom>
        </p:spPr>
        <p:txBody>
          <a:bodyPr wrap="square">
            <a:spAutoFit/>
          </a:bodyPr>
          <a:lstStyle/>
          <a:p>
            <a:pPr>
              <a:lnSpc>
                <a:spcPct val="150000"/>
              </a:lnSpc>
              <a:spcBef>
                <a:spcPts val="300"/>
              </a:spcBef>
              <a:spcAft>
                <a:spcPts val="0"/>
              </a:spcAft>
            </a:pPr>
            <a:r>
              <a:rPr lang="fr-FR" sz="1200" b="1" i="0" u="sng" dirty="0" smtClean="0">
                <a:solidFill>
                  <a:schemeClr val="tx1"/>
                </a:solidFill>
                <a:latin typeface="+mn-lt"/>
                <a:ea typeface="Times New Roman" panose="02020603050405020304" pitchFamily="18" charset="0"/>
                <a:cs typeface="Times New Roman" panose="02020603050405020304" pitchFamily="18" charset="0"/>
              </a:rPr>
              <a:t>Répartition des entreprises employant au moins un salarié en CDI à temps partiel, selon le temps de travail</a:t>
            </a:r>
            <a:endParaRPr lang="fr-FR" sz="1200" b="1" i="0" u="sng" dirty="0">
              <a:solidFill>
                <a:schemeClr val="tx1"/>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497210"/>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temps partiel dans la branche </a:t>
            </a:r>
            <a:r>
              <a:rPr lang="fr-FR" dirty="0" smtClean="0"/>
              <a:t>(3/3)</a:t>
            </a:r>
            <a:endParaRPr lang="fr-FR" dirty="0"/>
          </a:p>
        </p:txBody>
      </p:sp>
      <p:sp>
        <p:nvSpPr>
          <p:cNvPr id="9" name="Espace réservé du contenu 2"/>
          <p:cNvSpPr>
            <a:spLocks noGrp="1"/>
          </p:cNvSpPr>
          <p:nvPr>
            <p:ph idx="1"/>
          </p:nvPr>
        </p:nvSpPr>
        <p:spPr>
          <a:xfrm>
            <a:off x="450156" y="1188343"/>
            <a:ext cx="9721080" cy="5616624"/>
          </a:xfrm>
        </p:spPr>
        <p:txBody>
          <a:bodyPr/>
          <a:lstStyle/>
          <a:p>
            <a:pPr algn="just"/>
            <a:r>
              <a:rPr lang="fr-FR" sz="2000" u="sng" dirty="0" smtClean="0"/>
              <a:t>En termes de </a:t>
            </a:r>
            <a:r>
              <a:rPr lang="fr-FR" sz="2000" u="sng" dirty="0" smtClean="0"/>
              <a:t>profils</a:t>
            </a:r>
            <a:r>
              <a:rPr lang="fr-FR" sz="2000" dirty="0" smtClean="0"/>
              <a:t>, </a:t>
            </a:r>
            <a:r>
              <a:rPr lang="fr-FR" sz="2000" dirty="0" smtClean="0"/>
              <a:t>sont surreprésentées </a:t>
            </a:r>
            <a:r>
              <a:rPr lang="fr-FR" sz="2000" dirty="0"/>
              <a:t>parmi les personnes travaillant à temps partiel (par rapport </a:t>
            </a:r>
            <a:r>
              <a:rPr lang="fr-FR" sz="2000" dirty="0" smtClean="0"/>
              <a:t>aux actifs à temps plein) </a:t>
            </a:r>
            <a:r>
              <a:rPr lang="fr-FR" sz="2000" dirty="0" smtClean="0"/>
              <a:t>:</a:t>
            </a:r>
            <a:endParaRPr lang="fr-FR" sz="2000" dirty="0"/>
          </a:p>
          <a:p>
            <a:pPr marL="846138" lvl="2" indent="-390525" algn="just">
              <a:spcBef>
                <a:spcPct val="20000"/>
              </a:spcBef>
              <a:buSzPct val="140000"/>
              <a:buFont typeface="Arial" panose="020B0604020202020204" pitchFamily="34" charset="0"/>
              <a:buChar char="•"/>
            </a:pPr>
            <a:r>
              <a:rPr lang="fr-FR" sz="2000" b="1" dirty="0"/>
              <a:t>Les personnes de plus de 45 ans</a:t>
            </a:r>
          </a:p>
          <a:p>
            <a:pPr lvl="2" algn="just">
              <a:buSzPct val="140000"/>
              <a:buFont typeface="Arial" panose="020B0604020202020204" pitchFamily="34" charset="0"/>
              <a:buChar char="•"/>
            </a:pPr>
            <a:r>
              <a:rPr lang="fr-FR" dirty="0"/>
              <a:t>Notamment parmi les temps partiels de moins de 24 heures hebdomadaires (51% d’actifs de plus de 45 </a:t>
            </a:r>
            <a:r>
              <a:rPr lang="fr-FR" dirty="0" smtClean="0"/>
              <a:t>ans, pour 31% parmi les temps plein)</a:t>
            </a:r>
            <a:endParaRPr lang="fr-FR" dirty="0"/>
          </a:p>
          <a:p>
            <a:pPr marL="846138" lvl="2" indent="-390525" algn="just">
              <a:spcBef>
                <a:spcPct val="20000"/>
              </a:spcBef>
              <a:buSzPct val="140000"/>
              <a:buFont typeface="Arial" panose="020B0604020202020204" pitchFamily="34" charset="0"/>
              <a:buChar char="•"/>
            </a:pPr>
            <a:r>
              <a:rPr lang="fr-FR" sz="2000" b="1" dirty="0" smtClean="0">
                <a:ea typeface="+mn-ea"/>
              </a:rPr>
              <a:t>Les </a:t>
            </a:r>
            <a:r>
              <a:rPr lang="fr-FR" sz="2000" b="1" dirty="0">
                <a:ea typeface="+mn-ea"/>
              </a:rPr>
              <a:t>femmes</a:t>
            </a:r>
          </a:p>
          <a:p>
            <a:pPr lvl="2" algn="just">
              <a:buSzPct val="140000"/>
              <a:buFont typeface="Arial" panose="020B0604020202020204" pitchFamily="34" charset="0"/>
              <a:buChar char="•"/>
            </a:pPr>
            <a:r>
              <a:rPr lang="fr-FR" dirty="0"/>
              <a:t>P</a:t>
            </a:r>
            <a:r>
              <a:rPr lang="fr-FR" dirty="0" smtClean="0"/>
              <a:t>armi </a:t>
            </a:r>
            <a:r>
              <a:rPr lang="fr-FR" dirty="0"/>
              <a:t>les actifs à temps partiel d’au moins 24 heures par semaine (41% de femmes </a:t>
            </a:r>
            <a:r>
              <a:rPr lang="fr-FR" dirty="0"/>
              <a:t>pour </a:t>
            </a:r>
            <a:r>
              <a:rPr lang="fr-FR" dirty="0" smtClean="0"/>
              <a:t>32% </a:t>
            </a:r>
            <a:r>
              <a:rPr lang="fr-FR" dirty="0"/>
              <a:t>parmi les temps </a:t>
            </a:r>
            <a:r>
              <a:rPr lang="fr-FR" dirty="0" smtClean="0"/>
              <a:t>plein)</a:t>
            </a:r>
            <a:endParaRPr lang="fr-FR" dirty="0"/>
          </a:p>
          <a:p>
            <a:pPr marL="846138" lvl="2" indent="-390525" algn="just">
              <a:spcBef>
                <a:spcPct val="20000"/>
              </a:spcBef>
              <a:buSzPct val="140000"/>
              <a:buFont typeface="Arial" panose="020B0604020202020204" pitchFamily="34" charset="0"/>
              <a:buChar char="•"/>
            </a:pPr>
            <a:r>
              <a:rPr lang="fr-FR" sz="2000" b="1" dirty="0" smtClean="0">
                <a:ea typeface="+mn-ea"/>
              </a:rPr>
              <a:t>Les </a:t>
            </a:r>
            <a:r>
              <a:rPr lang="fr-FR" sz="2000" b="1" dirty="0">
                <a:ea typeface="+mn-ea"/>
              </a:rPr>
              <a:t>ouvriers et employés</a:t>
            </a:r>
          </a:p>
          <a:p>
            <a:pPr lvl="2" algn="just">
              <a:buSzPct val="140000"/>
              <a:buFont typeface="Arial" panose="020B0604020202020204" pitchFamily="34" charset="0"/>
              <a:buChar char="•"/>
            </a:pPr>
            <a:r>
              <a:rPr lang="fr-FR" dirty="0" smtClean="0"/>
              <a:t>34% </a:t>
            </a:r>
            <a:r>
              <a:rPr lang="fr-FR" dirty="0"/>
              <a:t>pour </a:t>
            </a:r>
            <a:r>
              <a:rPr lang="fr-FR" dirty="0" smtClean="0"/>
              <a:t>16% parmi les temps plein</a:t>
            </a:r>
            <a:endParaRPr lang="fr-FR" dirty="0"/>
          </a:p>
          <a:p>
            <a:pPr marL="846138" lvl="2" indent="-390525" algn="just">
              <a:spcBef>
                <a:spcPct val="20000"/>
              </a:spcBef>
              <a:buSzPct val="140000"/>
              <a:buFont typeface="Arial" panose="020B0604020202020204" pitchFamily="34" charset="0"/>
              <a:buChar char="•"/>
            </a:pPr>
            <a:r>
              <a:rPr lang="fr-FR" sz="2000" b="1" dirty="0">
                <a:ea typeface="+mn-ea"/>
              </a:rPr>
              <a:t>Les personnes </a:t>
            </a:r>
            <a:r>
              <a:rPr lang="fr-FR" sz="2000" b="1" dirty="0" err="1">
                <a:ea typeface="+mn-ea"/>
              </a:rPr>
              <a:t>auto-entrepreneurs</a:t>
            </a:r>
            <a:r>
              <a:rPr lang="fr-FR" sz="2000" b="1" dirty="0">
                <a:ea typeface="+mn-ea"/>
              </a:rPr>
              <a:t>, professions libérales et en autres contrats </a:t>
            </a:r>
            <a:r>
              <a:rPr lang="fr-FR" sz="2000" dirty="0">
                <a:ea typeface="+mn-ea"/>
              </a:rPr>
              <a:t>(CEIGA, CDD d’usage</a:t>
            </a:r>
            <a:r>
              <a:rPr lang="fr-FR" sz="2000" dirty="0" smtClean="0">
                <a:ea typeface="+mn-ea"/>
              </a:rPr>
              <a:t>…)</a:t>
            </a:r>
          </a:p>
          <a:p>
            <a:pPr marL="1368425" lvl="3" indent="-390525" algn="just">
              <a:spcBef>
                <a:spcPct val="20000"/>
              </a:spcBef>
              <a:buSzPct val="140000"/>
              <a:buFont typeface="Arial" panose="020B0604020202020204" pitchFamily="34" charset="0"/>
              <a:buChar char="•"/>
            </a:pPr>
            <a:r>
              <a:rPr lang="fr-FR" sz="1400" dirty="0" smtClean="0">
                <a:solidFill>
                  <a:schemeClr val="tx1"/>
                </a:solidFill>
                <a:ea typeface="+mn-ea"/>
              </a:rPr>
              <a:t>36% des temps partiel de 24 h et plus, 67% des temps partiel de moins de 24 heures, contre seulement 11% des temps plein</a:t>
            </a:r>
            <a:endParaRPr lang="fr-FR" sz="1400" dirty="0">
              <a:solidFill>
                <a:schemeClr val="tx1"/>
              </a:solidFill>
              <a:ea typeface="+mn-ea"/>
            </a:endParaRPr>
          </a:p>
          <a:p>
            <a:pPr marL="846138" lvl="2" indent="-390525" algn="just">
              <a:spcBef>
                <a:spcPct val="20000"/>
              </a:spcBef>
              <a:buSzPct val="140000"/>
              <a:buFont typeface="Arial" panose="020B0604020202020204" pitchFamily="34" charset="0"/>
              <a:buChar char="•"/>
            </a:pPr>
            <a:r>
              <a:rPr lang="fr-FR" sz="2000" b="1" dirty="0" smtClean="0">
                <a:ea typeface="+mn-ea"/>
              </a:rPr>
              <a:t>Les </a:t>
            </a:r>
            <a:r>
              <a:rPr lang="fr-FR" sz="2000" b="1" dirty="0">
                <a:ea typeface="+mn-ea"/>
              </a:rPr>
              <a:t>personnes </a:t>
            </a:r>
            <a:r>
              <a:rPr lang="fr-FR" sz="2000" b="1" dirty="0" smtClean="0">
                <a:ea typeface="+mn-ea"/>
              </a:rPr>
              <a:t>non diplômées de l’enseignement supérieur</a:t>
            </a:r>
          </a:p>
          <a:p>
            <a:pPr marL="1368425" lvl="3" indent="-390525" algn="just">
              <a:spcBef>
                <a:spcPct val="20000"/>
              </a:spcBef>
              <a:buSzPct val="140000"/>
              <a:buFont typeface="Arial" panose="020B0604020202020204" pitchFamily="34" charset="0"/>
              <a:buChar char="•"/>
            </a:pPr>
            <a:r>
              <a:rPr lang="fr-FR" sz="1400" dirty="0" smtClean="0">
                <a:solidFill>
                  <a:schemeClr val="tx1"/>
                </a:solidFill>
                <a:ea typeface="+mn-ea"/>
              </a:rPr>
              <a:t>32% des temps partiel de 24 heures et plus, 26% des temps partiel de moins de 24 heures, contre seulement 11% des temps plein</a:t>
            </a:r>
          </a:p>
          <a:p>
            <a:pPr marL="977900" lvl="3" indent="0" algn="just">
              <a:spcBef>
                <a:spcPct val="20000"/>
              </a:spcBef>
              <a:buSzPct val="140000"/>
              <a:buNone/>
            </a:pPr>
            <a:endParaRPr lang="fr-FR" sz="1400" dirty="0" smtClean="0">
              <a:solidFill>
                <a:schemeClr val="tx1"/>
              </a:solidFill>
              <a:ea typeface="+mn-ea"/>
            </a:endParaRPr>
          </a:p>
          <a:p>
            <a:pPr marL="455613" lvl="2" indent="0" algn="just">
              <a:spcBef>
                <a:spcPct val="20000"/>
              </a:spcBef>
              <a:buSzPct val="140000"/>
              <a:buNone/>
            </a:pPr>
            <a:r>
              <a:rPr lang="fr-FR" sz="1800" dirty="0" smtClean="0">
                <a:ea typeface="+mn-ea"/>
              </a:rPr>
              <a:t>(</a:t>
            </a:r>
            <a:r>
              <a:rPr lang="fr-FR" sz="1800" u="sng" dirty="0" smtClean="0">
                <a:ea typeface="+mn-ea"/>
              </a:rPr>
              <a:t>Source</a:t>
            </a:r>
            <a:r>
              <a:rPr lang="fr-FR" sz="1800" dirty="0" smtClean="0">
                <a:ea typeface="+mn-ea"/>
              </a:rPr>
              <a:t> : Enquête en ligne auprès des actifs)</a:t>
            </a:r>
            <a:endParaRPr lang="fr-FR" sz="1800" dirty="0">
              <a:ea typeface="+mn-ea"/>
            </a:endParaRPr>
          </a:p>
          <a:p>
            <a:pPr algn="just"/>
            <a:endParaRPr lang="fr-FR" sz="1600" dirty="0"/>
          </a:p>
        </p:txBody>
      </p:sp>
      <p:sp>
        <p:nvSpPr>
          <p:cNvPr id="6" name="Parallélogramme 5"/>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Tree>
    <p:extLst>
      <p:ext uri="{BB962C8B-B14F-4D97-AF65-F5344CB8AC3E}">
        <p14:creationId xmlns:p14="http://schemas.microsoft.com/office/powerpoint/2010/main" val="1027850653"/>
      </p:ext>
    </p:extLst>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u="sng" dirty="0" smtClean="0"/>
              <a:t>Pour les entreprises </a:t>
            </a:r>
            <a:r>
              <a:rPr lang="fr-FR" dirty="0" smtClean="0"/>
              <a:t>de la Branche, le recours au temps partiel </a:t>
            </a:r>
            <a:r>
              <a:rPr lang="fr-FR" u="sng" dirty="0" smtClean="0"/>
              <a:t>des salariés en CDI</a:t>
            </a:r>
            <a:r>
              <a:rPr lang="fr-FR" dirty="0" smtClean="0"/>
              <a:t> répond </a:t>
            </a:r>
            <a:r>
              <a:rPr lang="fr-FR" dirty="0" smtClean="0"/>
              <a:t>à : </a:t>
            </a:r>
            <a:endParaRPr lang="fr-FR" dirty="0" smtClean="0"/>
          </a:p>
          <a:p>
            <a:pPr marL="0" indent="0" algn="just">
              <a:buNone/>
            </a:pPr>
            <a:endParaRPr lang="fr-FR" dirty="0" smtClean="0"/>
          </a:p>
          <a:p>
            <a:pPr marL="846138" lvl="2" indent="-390525" algn="just">
              <a:spcBef>
                <a:spcPct val="20000"/>
              </a:spcBef>
              <a:buSzPct val="140000"/>
              <a:buFont typeface="Arial" panose="020B0604020202020204" pitchFamily="34" charset="0"/>
              <a:buChar char="•"/>
            </a:pPr>
            <a:r>
              <a:rPr lang="fr-FR" sz="2100" dirty="0" smtClean="0">
                <a:ea typeface="+mn-ea"/>
              </a:rPr>
              <a:t>une </a:t>
            </a:r>
            <a:r>
              <a:rPr lang="fr-FR" sz="2100" dirty="0">
                <a:ea typeface="+mn-ea"/>
              </a:rPr>
              <a:t>demande formulée par les salariés (72% des entreprises</a:t>
            </a:r>
            <a:r>
              <a:rPr lang="fr-FR" sz="2100" dirty="0" smtClean="0">
                <a:ea typeface="+mn-ea"/>
              </a:rPr>
              <a:t>)</a:t>
            </a:r>
          </a:p>
          <a:p>
            <a:pPr marL="455613" lvl="2" indent="0" algn="just">
              <a:spcBef>
                <a:spcPct val="20000"/>
              </a:spcBef>
              <a:buSzPct val="140000"/>
              <a:buNone/>
            </a:pPr>
            <a:endParaRPr lang="fr-FR" sz="2100" dirty="0">
              <a:ea typeface="+mn-ea"/>
            </a:endParaRPr>
          </a:p>
          <a:p>
            <a:pPr marL="846138" lvl="2" indent="-390525" algn="just">
              <a:spcBef>
                <a:spcPct val="20000"/>
              </a:spcBef>
              <a:buSzPct val="140000"/>
              <a:buFont typeface="Arial" panose="020B0604020202020204" pitchFamily="34" charset="0"/>
              <a:buChar char="•"/>
            </a:pPr>
            <a:r>
              <a:rPr lang="fr-FR" sz="2100" dirty="0" smtClean="0">
                <a:ea typeface="+mn-ea"/>
              </a:rPr>
              <a:t>la possibilité </a:t>
            </a:r>
            <a:r>
              <a:rPr lang="fr-FR" sz="2100" dirty="0">
                <a:ea typeface="+mn-ea"/>
              </a:rPr>
              <a:t>d’adapter la quotité de travail aux besoins de l’entreprise (42</a:t>
            </a:r>
            <a:r>
              <a:rPr lang="fr-FR" sz="2100" dirty="0" smtClean="0">
                <a:ea typeface="+mn-ea"/>
              </a:rPr>
              <a:t>%)</a:t>
            </a:r>
          </a:p>
          <a:p>
            <a:pPr marL="455613" lvl="2" indent="0" algn="just">
              <a:spcBef>
                <a:spcPct val="20000"/>
              </a:spcBef>
              <a:buSzPct val="140000"/>
              <a:buNone/>
            </a:pPr>
            <a:endParaRPr lang="fr-FR" sz="2100" dirty="0">
              <a:ea typeface="+mn-ea"/>
            </a:endParaRPr>
          </a:p>
          <a:p>
            <a:pPr marL="846138" lvl="2" indent="-390525" algn="just">
              <a:spcBef>
                <a:spcPct val="20000"/>
              </a:spcBef>
              <a:buSzPct val="140000"/>
              <a:buFont typeface="Arial" panose="020B0604020202020204" pitchFamily="34" charset="0"/>
              <a:buChar char="•"/>
            </a:pPr>
            <a:r>
              <a:rPr lang="fr-FR" sz="2100" dirty="0" smtClean="0">
                <a:ea typeface="+mn-ea"/>
              </a:rPr>
              <a:t>la </a:t>
            </a:r>
            <a:r>
              <a:rPr lang="fr-FR" sz="2100" dirty="0">
                <a:ea typeface="+mn-ea"/>
              </a:rPr>
              <a:t>possibilité de maîtriser les coûts salariaux (33%) </a:t>
            </a:r>
            <a:endParaRPr lang="fr-FR" sz="2100" dirty="0" smtClean="0">
              <a:ea typeface="+mn-ea"/>
            </a:endParaRPr>
          </a:p>
          <a:p>
            <a:pPr marL="846138" lvl="2" indent="-390525" algn="just">
              <a:spcBef>
                <a:spcPct val="20000"/>
              </a:spcBef>
              <a:buSzPct val="140000"/>
              <a:buFont typeface="Arial" panose="020B0604020202020204" pitchFamily="34" charset="0"/>
              <a:buChar char="•"/>
            </a:pPr>
            <a:endParaRPr lang="fr-FR" sz="2100" dirty="0">
              <a:ea typeface="+mn-ea"/>
            </a:endParaRPr>
          </a:p>
        </p:txBody>
      </p:sp>
      <p:sp>
        <p:nvSpPr>
          <p:cNvPr id="7" name="Parallélogramme 6"/>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8" name="Image 7"/>
          <p:cNvPicPr/>
          <p:nvPr/>
        </p:nvPicPr>
        <p:blipFill>
          <a:blip r:embed="rId2"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
        <p:nvSpPr>
          <p:cNvPr id="2" name="Titre 1"/>
          <p:cNvSpPr>
            <a:spLocks noGrp="1"/>
          </p:cNvSpPr>
          <p:nvPr>
            <p:ph type="title"/>
          </p:nvPr>
        </p:nvSpPr>
        <p:spPr>
          <a:xfrm>
            <a:off x="2538413" y="0"/>
            <a:ext cx="6336680" cy="971550"/>
          </a:xfrm>
        </p:spPr>
        <p:txBody>
          <a:bodyPr/>
          <a:lstStyle/>
          <a:p>
            <a:r>
              <a:rPr lang="fr-FR" dirty="0"/>
              <a:t>Les motivations du recours au temps </a:t>
            </a:r>
            <a:r>
              <a:rPr lang="fr-FR" dirty="0" smtClean="0"/>
              <a:t>partiel (1/3)</a:t>
            </a:r>
            <a:endParaRPr lang="fr-FR" dirty="0"/>
          </a:p>
        </p:txBody>
      </p:sp>
    </p:spTree>
    <p:extLst>
      <p:ext uri="{BB962C8B-B14F-4D97-AF65-F5344CB8AC3E}">
        <p14:creationId xmlns:p14="http://schemas.microsoft.com/office/powerpoint/2010/main" val="1606527367"/>
      </p:ext>
    </p:extLst>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6140" y="1188343"/>
            <a:ext cx="9937228" cy="5616624"/>
          </a:xfrm>
        </p:spPr>
        <p:txBody>
          <a:bodyPr/>
          <a:lstStyle/>
          <a:p>
            <a:pPr algn="just"/>
            <a:r>
              <a:rPr lang="fr-FR" dirty="0" smtClean="0"/>
              <a:t>Dans le </a:t>
            </a:r>
            <a:r>
              <a:rPr lang="fr-FR" dirty="0" smtClean="0"/>
              <a:t>secteur </a:t>
            </a:r>
            <a:r>
              <a:rPr lang="fr-FR" dirty="0"/>
              <a:t>des </a:t>
            </a:r>
            <a:r>
              <a:rPr lang="fr-FR" u="sng" dirty="0"/>
              <a:t>Etudes et </a:t>
            </a:r>
            <a:r>
              <a:rPr lang="fr-FR" u="sng" dirty="0" smtClean="0"/>
              <a:t>Sondages,</a:t>
            </a:r>
            <a:r>
              <a:rPr lang="fr-FR" dirty="0" smtClean="0"/>
              <a:t> l’enjeu </a:t>
            </a:r>
            <a:r>
              <a:rPr lang="fr-FR" dirty="0" smtClean="0"/>
              <a:t>pour </a:t>
            </a:r>
            <a:r>
              <a:rPr lang="fr-FR" dirty="0"/>
              <a:t>les entreprises </a:t>
            </a:r>
            <a:r>
              <a:rPr lang="fr-FR" dirty="0" smtClean="0"/>
              <a:t>qui embauchent des enquêteurs à temps partiel, est </a:t>
            </a:r>
            <a:r>
              <a:rPr lang="fr-FR" sz="2100" dirty="0" smtClean="0">
                <a:ea typeface="+mn-ea"/>
              </a:rPr>
              <a:t>de </a:t>
            </a:r>
            <a:r>
              <a:rPr lang="fr-FR" sz="2100" dirty="0">
                <a:ea typeface="+mn-ea"/>
              </a:rPr>
              <a:t>satisfaire les exigences de flexibilité de leurs </a:t>
            </a:r>
            <a:r>
              <a:rPr lang="fr-FR" sz="2100" dirty="0" smtClean="0">
                <a:ea typeface="+mn-ea"/>
              </a:rPr>
              <a:t>clients et d’absorber </a:t>
            </a:r>
            <a:r>
              <a:rPr lang="fr-FR" sz="2100" dirty="0">
                <a:ea typeface="+mn-ea"/>
              </a:rPr>
              <a:t>les pics et les décrues d’activité </a:t>
            </a:r>
            <a:r>
              <a:rPr lang="fr-FR" sz="2100" dirty="0" smtClean="0">
                <a:ea typeface="+mn-ea"/>
              </a:rPr>
              <a:t>:</a:t>
            </a:r>
          </a:p>
          <a:p>
            <a:pPr marL="0" indent="0" algn="just">
              <a:buNone/>
            </a:pPr>
            <a:endParaRPr lang="fr-FR" sz="1100" dirty="0">
              <a:ea typeface="+mn-ea"/>
            </a:endParaRPr>
          </a:p>
          <a:p>
            <a:pPr marL="846138" lvl="2" indent="-390525" algn="just">
              <a:spcBef>
                <a:spcPct val="20000"/>
              </a:spcBef>
              <a:buSzPct val="140000"/>
              <a:buFont typeface="Arial" panose="020B0604020202020204" pitchFamily="34" charset="0"/>
              <a:buChar char="•"/>
            </a:pPr>
            <a:r>
              <a:rPr lang="fr-FR" sz="2100" dirty="0" smtClean="0">
                <a:ea typeface="+mn-ea"/>
              </a:rPr>
              <a:t>Une </a:t>
            </a:r>
            <a:r>
              <a:rPr lang="fr-FR" sz="2100" dirty="0">
                <a:ea typeface="+mn-ea"/>
              </a:rPr>
              <a:t>variabilité du volume d’activité associée à une faible prévisibilité </a:t>
            </a:r>
          </a:p>
          <a:p>
            <a:pPr lvl="2" algn="just">
              <a:buFont typeface="Arial" panose="020B0604020202020204" pitchFamily="34" charset="0"/>
              <a:buChar char="•"/>
            </a:pPr>
            <a:r>
              <a:rPr lang="fr-FR" sz="1800" b="0" u="none" dirty="0"/>
              <a:t>Dépendance des entreprises à l’égard des contrats et des calendriers des clients </a:t>
            </a:r>
          </a:p>
          <a:p>
            <a:pPr lvl="2" algn="just">
              <a:buFont typeface="Arial" panose="020B0604020202020204" pitchFamily="34" charset="0"/>
              <a:buChar char="•"/>
            </a:pPr>
            <a:r>
              <a:rPr lang="fr-FR" sz="1800" b="0" u="none" dirty="0" smtClean="0"/>
              <a:t>Marchés </a:t>
            </a:r>
            <a:r>
              <a:rPr lang="fr-FR" sz="1800" b="0" u="none" dirty="0"/>
              <a:t>de courte durée (pour partie sur 2 à 3 semaines)</a:t>
            </a:r>
          </a:p>
          <a:p>
            <a:pPr lvl="2" algn="just">
              <a:buFont typeface="Arial" panose="020B0604020202020204" pitchFamily="34" charset="0"/>
              <a:buChar char="•"/>
            </a:pPr>
            <a:r>
              <a:rPr lang="fr-FR" sz="1800" b="0" u="none" dirty="0"/>
              <a:t>Incertitude permanente en raison de la faiblesse des marchés récurrents et des enquêtes </a:t>
            </a:r>
            <a:r>
              <a:rPr lang="fr-FR" sz="1800" b="0" u="none" dirty="0" smtClean="0"/>
              <a:t>lissées</a:t>
            </a:r>
          </a:p>
          <a:p>
            <a:pPr marL="1042988" lvl="2" indent="0" algn="just">
              <a:buNone/>
            </a:pPr>
            <a:endParaRPr lang="fr-FR" sz="800" b="0" u="none" dirty="0"/>
          </a:p>
          <a:p>
            <a:pPr marL="846138" lvl="2" indent="-390525" algn="just">
              <a:spcBef>
                <a:spcPct val="20000"/>
              </a:spcBef>
              <a:buSzPct val="140000"/>
              <a:buFont typeface="Arial" panose="020B0604020202020204" pitchFamily="34" charset="0"/>
              <a:buChar char="•"/>
            </a:pPr>
            <a:r>
              <a:rPr lang="fr-FR" sz="2100" dirty="0" smtClean="0">
                <a:ea typeface="+mn-ea"/>
              </a:rPr>
              <a:t>Une </a:t>
            </a:r>
            <a:r>
              <a:rPr lang="fr-FR" sz="2100" dirty="0">
                <a:ea typeface="+mn-ea"/>
              </a:rPr>
              <a:t>conjoncture difficile</a:t>
            </a:r>
          </a:p>
          <a:p>
            <a:pPr lvl="2" algn="just">
              <a:buFont typeface="Arial" panose="020B0604020202020204" pitchFamily="34" charset="0"/>
              <a:buChar char="•"/>
            </a:pPr>
            <a:r>
              <a:rPr lang="fr-FR" sz="1800" dirty="0"/>
              <a:t>Dans le marketing, tendance à la ré-internalisation des activités par les anciens donneurs d’ordre et diminution de la taille des marchés</a:t>
            </a:r>
          </a:p>
          <a:p>
            <a:pPr lvl="2" algn="just">
              <a:buFont typeface="Arial" panose="020B0604020202020204" pitchFamily="34" charset="0"/>
              <a:buChar char="•"/>
            </a:pPr>
            <a:r>
              <a:rPr lang="fr-FR" sz="1800" dirty="0"/>
              <a:t>Au-delà, concurrence très forte par les prix </a:t>
            </a:r>
          </a:p>
          <a:p>
            <a:pPr marL="455613" lvl="2" indent="0" algn="just">
              <a:spcBef>
                <a:spcPct val="20000"/>
              </a:spcBef>
              <a:buSzPct val="140000"/>
              <a:buNone/>
            </a:pPr>
            <a:endParaRPr lang="fr-FR" sz="2100" dirty="0" smtClean="0">
              <a:ea typeface="+mn-ea"/>
            </a:endParaRPr>
          </a:p>
        </p:txBody>
      </p:sp>
      <p:sp>
        <p:nvSpPr>
          <p:cNvPr id="5" name="Parallélogramme 4"/>
          <p:cNvSpPr/>
          <p:nvPr/>
        </p:nvSpPr>
        <p:spPr bwMode="auto">
          <a:xfrm>
            <a:off x="7885088" y="0"/>
            <a:ext cx="3654300" cy="906244"/>
          </a:xfrm>
          <a:prstGeom prst="parallelogram">
            <a:avLst>
              <a:gd name="adj" fmla="val 79859"/>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90525" marR="0" indent="-390525" algn="ctr" defTabSz="1042988"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charset="0"/>
              <a:cs typeface="Arial" charset="0"/>
            </a:endParaRPr>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8586934" y="104806"/>
            <a:ext cx="1404620" cy="630555"/>
          </a:xfrm>
          <a:prstGeom prst="rect">
            <a:avLst/>
          </a:prstGeom>
        </p:spPr>
      </p:pic>
      <p:sp>
        <p:nvSpPr>
          <p:cNvPr id="2" name="Titre 1"/>
          <p:cNvSpPr>
            <a:spLocks noGrp="1"/>
          </p:cNvSpPr>
          <p:nvPr>
            <p:ph type="title"/>
          </p:nvPr>
        </p:nvSpPr>
        <p:spPr>
          <a:xfrm>
            <a:off x="2538412" y="0"/>
            <a:ext cx="6840735" cy="971550"/>
          </a:xfrm>
        </p:spPr>
        <p:txBody>
          <a:bodyPr/>
          <a:lstStyle/>
          <a:p>
            <a:r>
              <a:rPr lang="fr-FR" dirty="0"/>
              <a:t>Les motivations du recours au temps </a:t>
            </a:r>
            <a:r>
              <a:rPr lang="fr-FR" dirty="0" smtClean="0"/>
              <a:t>partiel </a:t>
            </a:r>
            <a:r>
              <a:rPr lang="fr-FR" dirty="0"/>
              <a:t/>
            </a:r>
            <a:br>
              <a:rPr lang="fr-FR" dirty="0"/>
            </a:br>
            <a:r>
              <a:rPr lang="fr-FR" dirty="0" smtClean="0"/>
              <a:t>(2/3</a:t>
            </a:r>
            <a:r>
              <a:rPr lang="fr-FR" dirty="0"/>
              <a:t>)</a:t>
            </a:r>
          </a:p>
        </p:txBody>
      </p:sp>
    </p:spTree>
    <p:extLst>
      <p:ext uri="{BB962C8B-B14F-4D97-AF65-F5344CB8AC3E}">
        <p14:creationId xmlns:p14="http://schemas.microsoft.com/office/powerpoint/2010/main" val="2419167550"/>
      </p:ext>
    </p:extLst>
  </p:cSld>
  <p:clrMapOvr>
    <a:masterClrMapping/>
  </p:clrMapOvr>
  <p:transition spd="slow">
    <p:zoom/>
  </p:transition>
  <p:timing>
    <p:tnLst>
      <p:par>
        <p:cTn id="1" dur="indefinite" restart="never" nodeType="tmRoot"/>
      </p:par>
    </p:tnLst>
  </p:timing>
</p:sld>
</file>

<file path=ppt/theme/theme1.xml><?xml version="1.0" encoding="utf-8"?>
<a:theme xmlns:a="http://schemas.openxmlformats.org/drawingml/2006/main" name="1_Credoc sans partenaire">
  <a:themeElements>
    <a:clrScheme name="1_Credoc sans partenai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redoc sans partenai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66"/>
        </a:solidFill>
        <a:ln>
          <a:noFill/>
        </a:ln>
        <a:effectLst/>
        <a:extLst/>
      </a:spPr>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marL="390525" marR="0" indent="-390525" algn="ctr" defTabSz="1042988" rtl="0" eaLnBrk="1" fontAlgn="base" latinLnBrk="0" hangingPunct="1">
          <a:lnSpc>
            <a:spcPct val="100000"/>
          </a:lnSpc>
          <a:spcBef>
            <a:spcPct val="20000"/>
          </a:spcBef>
          <a:spcAft>
            <a:spcPct val="0"/>
          </a:spcAft>
          <a:buClrTx/>
          <a:buSzTx/>
          <a:buFontTx/>
          <a:buNone/>
          <a:tabLst/>
          <a:defRPr kumimoji="0" sz="2000" b="1" i="0" u="none" strike="noStrike" cap="none" normalizeH="0" baseline="0" dirty="0" smtClean="0">
            <a:ln>
              <a:noFill/>
            </a:ln>
            <a:solidFill>
              <a:schemeClr val="tx1"/>
            </a:solidFill>
            <a:effectLst/>
            <a:latin typeface="Arial" charset="0"/>
            <a:cs typeface="Arial" charset="0"/>
          </a:defRPr>
        </a:defPPr>
      </a:lstStyle>
    </a:spDef>
    <a:lnDef>
      <a:spPr bwMode="auto">
        <a:noFill/>
        <a:ln w="28575" cap="flat" cmpd="sng" algn="ctr">
          <a:solidFill>
            <a:srgbClr val="009EE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ln w="19050">
          <a:solidFill>
            <a:srgbClr val="00B0F0"/>
          </a:solidFill>
        </a:ln>
      </a:spPr>
      <a:bodyPr wrap="square" rtlCol="0">
        <a:spAutoFit/>
      </a:bodyPr>
      <a:lstStyle>
        <a:defPPr algn="ctr">
          <a:defRPr sz="1800" i="0" dirty="0" smtClean="0">
            <a:solidFill>
              <a:schemeClr val="tx1"/>
            </a:solidFill>
          </a:defRPr>
        </a:defPPr>
      </a:lstStyle>
    </a:txDef>
  </a:objectDefaults>
  <a:extraClrSchemeLst>
    <a:extraClrScheme>
      <a:clrScheme name="1_Credoc sans partenai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redoc sans partenai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redoc sans partenai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redoc sans partenai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redoc sans partenai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redoc sans partenai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redoc sans partenai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redoc sans partenai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redoc sans partenai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redoc sans partenai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redoc sans partenai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redoc sans partenai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5286DBE59AC642A671E9A57538A2F5" ma:contentTypeVersion="0" ma:contentTypeDescription="Crée un document." ma:contentTypeScope="" ma:versionID="795e0b682b47e6c927a413c3f1340911">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E03CB8-ED47-40EE-8F80-47AC66404A52}">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45EB4986-79CF-4113-9A44-2BC750CD2BAA}">
  <ds:schemaRefs>
    <ds:schemaRef ds:uri="http://schemas.microsoft.com/sharepoint/v3/contenttype/forms"/>
  </ds:schemaRefs>
</ds:datastoreItem>
</file>

<file path=customXml/itemProps3.xml><?xml version="1.0" encoding="utf-8"?>
<ds:datastoreItem xmlns:ds="http://schemas.openxmlformats.org/officeDocument/2006/customXml" ds:itemID="{25331408-32B4-4834-A1FB-23945E247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34575</TotalTime>
  <Words>1890</Words>
  <Application>Microsoft Office PowerPoint</Application>
  <PresentationFormat>Personnalisé</PresentationFormat>
  <Paragraphs>238</Paragraphs>
  <Slides>16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Wingdings</vt:lpstr>
      <vt:lpstr>Times New Roman</vt:lpstr>
      <vt:lpstr>Verdana</vt:lpstr>
      <vt:lpstr>Symbol</vt:lpstr>
      <vt:lpstr>1_Credoc sans partenaire</vt:lpstr>
      <vt:lpstr>Etude relative au temps partiel    </vt:lpstr>
      <vt:lpstr>Rappel des objectifs de l’étude</vt:lpstr>
      <vt:lpstr>Méthodologie</vt:lpstr>
      <vt:lpstr>Présentation des résultats</vt:lpstr>
      <vt:lpstr>Le temps partiel dans la branche (1/3)</vt:lpstr>
      <vt:lpstr>Le temps partiel dans la branche (2/3)</vt:lpstr>
      <vt:lpstr>Le temps partiel dans la branche (3/3)</vt:lpstr>
      <vt:lpstr>Les motivations du recours au temps partiel (1/3)</vt:lpstr>
      <vt:lpstr>Les motivations du recours au temps partiel  (2/3)</vt:lpstr>
      <vt:lpstr>Les motivations du recours au temps partiel  (3/3)</vt:lpstr>
      <vt:lpstr>Les modalités de mise en œuvre du temps partiel </vt:lpstr>
      <vt:lpstr>Les incidences de la mise en œuvre du temps partiel dans le branche </vt:lpstr>
      <vt:lpstr>Les questions soulevées  par la loi du 14 juin 2013</vt:lpstr>
      <vt:lpstr>Présentation PowerPoint</vt:lpstr>
      <vt:lpstr>Quelles orientations pour l’accord ? (1/2)</vt:lpstr>
      <vt:lpstr>Quelles orientations pour l’accord ?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id+</dc:creator>
  <cp:lastModifiedBy>Isabelle Van de walle</cp:lastModifiedBy>
  <cp:revision>1525</cp:revision>
  <cp:lastPrinted>2015-11-26T14:45:25Z</cp:lastPrinted>
  <dcterms:created xsi:type="dcterms:W3CDTF">2008-12-19T16:01:04Z</dcterms:created>
  <dcterms:modified xsi:type="dcterms:W3CDTF">2015-11-26T16:05:52Z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0x0101004F5286DBE59AC642A671E9A57538A2F5</vt:lpwstr>
  </property>
</Properties>
</file>